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47"/>
  </p:notesMasterIdLst>
  <p:sldIdLst>
    <p:sldId id="419" r:id="rId2"/>
    <p:sldId id="451" r:id="rId3"/>
    <p:sldId id="432" r:id="rId4"/>
    <p:sldId id="433" r:id="rId5"/>
    <p:sldId id="422" r:id="rId6"/>
    <p:sldId id="423" r:id="rId7"/>
    <p:sldId id="452" r:id="rId8"/>
    <p:sldId id="493" r:id="rId9"/>
    <p:sldId id="494" r:id="rId10"/>
    <p:sldId id="425" r:id="rId11"/>
    <p:sldId id="443" r:id="rId12"/>
    <p:sldId id="465" r:id="rId13"/>
    <p:sldId id="466" r:id="rId14"/>
    <p:sldId id="426" r:id="rId15"/>
    <p:sldId id="427" r:id="rId16"/>
    <p:sldId id="470" r:id="rId17"/>
    <p:sldId id="453" r:id="rId18"/>
    <p:sldId id="482" r:id="rId19"/>
    <p:sldId id="485" r:id="rId20"/>
    <p:sldId id="428" r:id="rId21"/>
    <p:sldId id="460" r:id="rId22"/>
    <p:sldId id="463" r:id="rId23"/>
    <p:sldId id="461" r:id="rId24"/>
    <p:sldId id="464" r:id="rId25"/>
    <p:sldId id="479" r:id="rId26"/>
    <p:sldId id="424" r:id="rId27"/>
    <p:sldId id="469" r:id="rId28"/>
    <p:sldId id="486" r:id="rId29"/>
    <p:sldId id="467" r:id="rId30"/>
    <p:sldId id="468" r:id="rId31"/>
    <p:sldId id="487" r:id="rId32"/>
    <p:sldId id="471" r:id="rId33"/>
    <p:sldId id="473" r:id="rId34"/>
    <p:sldId id="472" r:id="rId35"/>
    <p:sldId id="475" r:id="rId36"/>
    <p:sldId id="476" r:id="rId37"/>
    <p:sldId id="477" r:id="rId38"/>
    <p:sldId id="478" r:id="rId39"/>
    <p:sldId id="492" r:id="rId40"/>
    <p:sldId id="488" r:id="rId41"/>
    <p:sldId id="489" r:id="rId42"/>
    <p:sldId id="490" r:id="rId43"/>
    <p:sldId id="491" r:id="rId44"/>
    <p:sldId id="481" r:id="rId45"/>
    <p:sldId id="480" r:id="rId4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2838BEF-8BB2-4498-84A7-C5851F593DF1}" styleName="Estilo Médio 4 - Ênfase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21" autoAdjust="0"/>
    <p:restoredTop sz="88943" autoAdjust="0"/>
  </p:normalViewPr>
  <p:slideViewPr>
    <p:cSldViewPr snapToGrid="0">
      <p:cViewPr varScale="1">
        <p:scale>
          <a:sx n="78" d="100"/>
          <a:sy n="78" d="100"/>
        </p:scale>
        <p:origin x="648" y="7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Pasta1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Pasta1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Pasta1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tx>
            <c:v>Genótipo_1</c:v>
          </c:tx>
          <c:marker>
            <c:symbol val="none"/>
          </c:marker>
          <c:xVal>
            <c:numRef>
              <c:f>Plan1!$B$1:$C$1</c:f>
              <c:numCache>
                <c:formatCode>General</c:formatCode>
                <c:ptCount val="2"/>
                <c:pt idx="0">
                  <c:v>1</c:v>
                </c:pt>
                <c:pt idx="1">
                  <c:v>2</c:v>
                </c:pt>
              </c:numCache>
            </c:numRef>
          </c:xVal>
          <c:yVal>
            <c:numRef>
              <c:f>Plan1!$B$2:$C$2</c:f>
              <c:numCache>
                <c:formatCode>General</c:formatCode>
                <c:ptCount val="2"/>
                <c:pt idx="0">
                  <c:v>10</c:v>
                </c:pt>
                <c:pt idx="1">
                  <c:v>12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18EF-46B7-A393-EEE58954AD2D}"/>
            </c:ext>
          </c:extLst>
        </c:ser>
        <c:ser>
          <c:idx val="1"/>
          <c:order val="1"/>
          <c:tx>
            <c:v>Genótipo_2</c:v>
          </c:tx>
          <c:marker>
            <c:symbol val="none"/>
          </c:marker>
          <c:xVal>
            <c:numRef>
              <c:f>Plan1!$B$1:$C$1</c:f>
              <c:numCache>
                <c:formatCode>General</c:formatCode>
                <c:ptCount val="2"/>
                <c:pt idx="0">
                  <c:v>1</c:v>
                </c:pt>
                <c:pt idx="1">
                  <c:v>2</c:v>
                </c:pt>
              </c:numCache>
            </c:numRef>
          </c:xVal>
          <c:yVal>
            <c:numRef>
              <c:f>Plan1!$B$3:$C$3</c:f>
              <c:numCache>
                <c:formatCode>General</c:formatCode>
                <c:ptCount val="2"/>
                <c:pt idx="0">
                  <c:v>4</c:v>
                </c:pt>
                <c:pt idx="1">
                  <c:v>10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18EF-46B7-A393-EEE58954AD2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687789968"/>
        <c:axId val="1687790512"/>
      </c:scatterChart>
      <c:valAx>
        <c:axId val="1687789968"/>
        <c:scaling>
          <c:orientation val="minMax"/>
          <c:max val="2.5"/>
          <c:min val="0.5"/>
        </c:scaling>
        <c:delete val="0"/>
        <c:axPos val="b"/>
        <c:numFmt formatCode="General" sourceLinked="1"/>
        <c:majorTickMark val="out"/>
        <c:minorTickMark val="none"/>
        <c:tickLblPos val="nextTo"/>
        <c:crossAx val="1687790512"/>
        <c:crosses val="autoZero"/>
        <c:crossBetween val="midCat"/>
        <c:majorUnit val="0.5"/>
      </c:valAx>
      <c:valAx>
        <c:axId val="1687790512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1687789968"/>
        <c:crosses val="autoZero"/>
        <c:crossBetween val="midCat"/>
      </c:valAx>
    </c:plotArea>
    <c:plotVisOnly val="1"/>
    <c:dispBlanksAs val="gap"/>
    <c:showDLblsOverMax val="0"/>
  </c:chart>
  <c:txPr>
    <a:bodyPr/>
    <a:lstStyle/>
    <a:p>
      <a:pPr>
        <a:defRPr sz="1400"/>
      </a:pPr>
      <a:endParaRPr lang="pt-BR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tx>
            <c:v>Genótipo_1</c:v>
          </c:tx>
          <c:marker>
            <c:symbol val="none"/>
          </c:marker>
          <c:xVal>
            <c:numRef>
              <c:f>Plan2!$A$1:$B$1</c:f>
              <c:numCache>
                <c:formatCode>General</c:formatCode>
                <c:ptCount val="2"/>
                <c:pt idx="0">
                  <c:v>1</c:v>
                </c:pt>
                <c:pt idx="1">
                  <c:v>2</c:v>
                </c:pt>
              </c:numCache>
            </c:numRef>
          </c:xVal>
          <c:yVal>
            <c:numRef>
              <c:f>Plan2!$A$2:$B$2</c:f>
              <c:numCache>
                <c:formatCode>General</c:formatCode>
                <c:ptCount val="2"/>
                <c:pt idx="0">
                  <c:v>10</c:v>
                </c:pt>
                <c:pt idx="1">
                  <c:v>14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C2E5-437D-A61B-50FCD9BBC848}"/>
            </c:ext>
          </c:extLst>
        </c:ser>
        <c:ser>
          <c:idx val="1"/>
          <c:order val="1"/>
          <c:tx>
            <c:v>Genótipo_2</c:v>
          </c:tx>
          <c:marker>
            <c:symbol val="none"/>
          </c:marker>
          <c:xVal>
            <c:numRef>
              <c:f>Plan2!$A$1:$B$1</c:f>
              <c:numCache>
                <c:formatCode>General</c:formatCode>
                <c:ptCount val="2"/>
                <c:pt idx="0">
                  <c:v>1</c:v>
                </c:pt>
                <c:pt idx="1">
                  <c:v>2</c:v>
                </c:pt>
              </c:numCache>
            </c:numRef>
          </c:xVal>
          <c:yVal>
            <c:numRef>
              <c:f>Plan2!$A$3:$B$3</c:f>
              <c:numCache>
                <c:formatCode>General</c:formatCode>
                <c:ptCount val="2"/>
                <c:pt idx="0">
                  <c:v>4</c:v>
                </c:pt>
                <c:pt idx="1">
                  <c:v>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C2E5-437D-A61B-50FCD9BBC84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581387664"/>
        <c:axId val="1581390384"/>
      </c:scatterChart>
      <c:valAx>
        <c:axId val="158138766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600"/>
            </a:pPr>
            <a:endParaRPr lang="pt-BR"/>
          </a:p>
        </c:txPr>
        <c:crossAx val="1581390384"/>
        <c:crosses val="autoZero"/>
        <c:crossBetween val="midCat"/>
      </c:valAx>
      <c:valAx>
        <c:axId val="1581390384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400"/>
            </a:pPr>
            <a:endParaRPr lang="pt-BR"/>
          </a:p>
        </c:txPr>
        <c:crossAx val="1581387664"/>
        <c:crosses val="autoZero"/>
        <c:crossBetween val="midCat"/>
      </c:valAx>
    </c:plotArea>
    <c:plotVisOnly val="1"/>
    <c:dispBlanksAs val="gap"/>
    <c:showDLblsOverMax val="0"/>
  </c:chart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marker>
            <c:symbol val="none"/>
          </c:marker>
          <c:xVal>
            <c:numRef>
              <c:f>Plan3!$A$1:$B$1</c:f>
              <c:numCache>
                <c:formatCode>General</c:formatCode>
                <c:ptCount val="2"/>
                <c:pt idx="0">
                  <c:v>1</c:v>
                </c:pt>
                <c:pt idx="1">
                  <c:v>2</c:v>
                </c:pt>
              </c:numCache>
            </c:numRef>
          </c:xVal>
          <c:yVal>
            <c:numRef>
              <c:f>Plan3!$A$2:$B$2</c:f>
              <c:numCache>
                <c:formatCode>General</c:formatCode>
                <c:ptCount val="2"/>
                <c:pt idx="0">
                  <c:v>2</c:v>
                </c:pt>
                <c:pt idx="1">
                  <c:v>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5ED4-480F-AEC4-D8F728EF6F45}"/>
            </c:ext>
          </c:extLst>
        </c:ser>
        <c:ser>
          <c:idx val="1"/>
          <c:order val="1"/>
          <c:marker>
            <c:symbol val="none"/>
          </c:marker>
          <c:xVal>
            <c:numRef>
              <c:f>Plan3!$A$1:$B$1</c:f>
              <c:numCache>
                <c:formatCode>General</c:formatCode>
                <c:ptCount val="2"/>
                <c:pt idx="0">
                  <c:v>1</c:v>
                </c:pt>
                <c:pt idx="1">
                  <c:v>2</c:v>
                </c:pt>
              </c:numCache>
            </c:numRef>
          </c:xVal>
          <c:yVal>
            <c:numRef>
              <c:f>Plan3!$A$3:$B$3</c:f>
              <c:numCache>
                <c:formatCode>General</c:formatCode>
                <c:ptCount val="2"/>
                <c:pt idx="0">
                  <c:v>5</c:v>
                </c:pt>
                <c:pt idx="1">
                  <c:v>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5ED4-480F-AEC4-D8F728EF6F4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581387120"/>
        <c:axId val="1581389296"/>
      </c:scatterChart>
      <c:valAx>
        <c:axId val="1581387120"/>
        <c:scaling>
          <c:orientation val="minMax"/>
          <c:min val="0.5"/>
        </c:scaling>
        <c:delete val="0"/>
        <c:axPos val="b"/>
        <c:numFmt formatCode="General" sourceLinked="1"/>
        <c:majorTickMark val="out"/>
        <c:minorTickMark val="none"/>
        <c:tickLblPos val="nextTo"/>
        <c:crossAx val="1581389296"/>
        <c:crosses val="autoZero"/>
        <c:crossBetween val="midCat"/>
      </c:valAx>
      <c:valAx>
        <c:axId val="1581389296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1581387120"/>
        <c:crosses val="autoZero"/>
        <c:crossBetween val="midCat"/>
      </c:valAx>
    </c:plotArea>
    <c:plotVisOnly val="1"/>
    <c:dispBlanksAs val="gap"/>
    <c:showDLblsOverMax val="0"/>
  </c:chart>
  <c:txPr>
    <a:bodyPr/>
    <a:lstStyle/>
    <a:p>
      <a:pPr>
        <a:defRPr sz="1600"/>
      </a:pPr>
      <a:endParaRPr lang="pt-BR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BB73AA-2D7C-41C6-8D9A-DA53044F8807}" type="datetimeFigureOut">
              <a:rPr lang="pt-BR" smtClean="0"/>
              <a:t>04/09/2019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786D85-261F-429E-9419-3D2DB4A1CCB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029669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86D85-261F-429E-9419-3D2DB4A1CCB3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108924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smtClean="0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0283B-9EC9-4729-B97C-AD9EDAD4850A}" type="datetimeFigureOut">
              <a:rPr lang="pt-BR" smtClean="0"/>
              <a:t>04/09/2019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82BCE-1BFA-4069-8A12-6B9B509386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874330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0283B-9EC9-4729-B97C-AD9EDAD4850A}" type="datetimeFigureOut">
              <a:rPr lang="pt-BR" smtClean="0"/>
              <a:t>04/09/2019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82BCE-1BFA-4069-8A12-6B9B509386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249021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0283B-9EC9-4729-B97C-AD9EDAD4850A}" type="datetimeFigureOut">
              <a:rPr lang="pt-BR" smtClean="0"/>
              <a:t>04/09/2019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82BCE-1BFA-4069-8A12-6B9B509386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278793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0283B-9EC9-4729-B97C-AD9EDAD4850A}" type="datetimeFigureOut">
              <a:rPr lang="pt-BR" smtClean="0"/>
              <a:t>04/09/2019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82BCE-1BFA-4069-8A12-6B9B509386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579864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0283B-9EC9-4729-B97C-AD9EDAD4850A}" type="datetimeFigureOut">
              <a:rPr lang="pt-BR" smtClean="0"/>
              <a:t>04/09/2019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82BCE-1BFA-4069-8A12-6B9B509386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010649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0283B-9EC9-4729-B97C-AD9EDAD4850A}" type="datetimeFigureOut">
              <a:rPr lang="pt-BR" smtClean="0"/>
              <a:t>04/09/2019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82BCE-1BFA-4069-8A12-6B9B509386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588995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0283B-9EC9-4729-B97C-AD9EDAD4850A}" type="datetimeFigureOut">
              <a:rPr lang="pt-BR" smtClean="0"/>
              <a:t>04/09/2019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82BCE-1BFA-4069-8A12-6B9B509386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713482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0283B-9EC9-4729-B97C-AD9EDAD4850A}" type="datetimeFigureOut">
              <a:rPr lang="pt-BR" smtClean="0"/>
              <a:t>04/09/2019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82BCE-1BFA-4069-8A12-6B9B509386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93008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0283B-9EC9-4729-B97C-AD9EDAD4850A}" type="datetimeFigureOut">
              <a:rPr lang="pt-BR" smtClean="0"/>
              <a:t>04/09/2019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82BCE-1BFA-4069-8A12-6B9B509386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257289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0283B-9EC9-4729-B97C-AD9EDAD4850A}" type="datetimeFigureOut">
              <a:rPr lang="pt-BR" smtClean="0"/>
              <a:t>04/09/2019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82BCE-1BFA-4069-8A12-6B9B509386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311783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0283B-9EC9-4729-B97C-AD9EDAD4850A}" type="datetimeFigureOut">
              <a:rPr lang="pt-BR" smtClean="0"/>
              <a:t>04/09/2019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82BCE-1BFA-4069-8A12-6B9B509386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662721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10283B-9EC9-4729-B97C-AD9EDAD4850A}" type="datetimeFigureOut">
              <a:rPr lang="pt-BR" smtClean="0"/>
              <a:t>04/09/2019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B82BCE-1BFA-4069-8A12-6B9B509386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742452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5" Type="http://schemas.openxmlformats.org/officeDocument/2006/relationships/image" Target="../media/image3.png"/><Relationship Id="rId4" Type="http://schemas.openxmlformats.org/officeDocument/2006/relationships/image" Target="../media/image2.gi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5.png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25.png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2209800" y="2098766"/>
            <a:ext cx="7772400" cy="2481943"/>
          </a:xfrm>
        </p:spPr>
        <p:txBody>
          <a:bodyPr>
            <a:normAutofit/>
          </a:bodyPr>
          <a:lstStyle/>
          <a:p>
            <a:r>
              <a:rPr lang="pt-BR" sz="3600" b="1" dirty="0">
                <a:solidFill>
                  <a:schemeClr val="bg1"/>
                </a:solidFill>
              </a:rPr>
              <a:t>Análise de Experimentos em Genética e Melhoramento de Plantas</a:t>
            </a:r>
            <a:br>
              <a:rPr lang="pt-BR" sz="3600" b="1" dirty="0">
                <a:solidFill>
                  <a:schemeClr val="bg1"/>
                </a:solidFill>
              </a:rPr>
            </a:br>
            <a:r>
              <a:rPr lang="pt-BR" sz="3600" b="1" dirty="0">
                <a:solidFill>
                  <a:schemeClr val="bg1"/>
                </a:solidFill>
              </a:rPr>
              <a:t/>
            </a:r>
            <a:br>
              <a:rPr lang="pt-BR" sz="3600" b="1" dirty="0">
                <a:solidFill>
                  <a:schemeClr val="bg1"/>
                </a:solidFill>
              </a:rPr>
            </a:br>
            <a:r>
              <a:rPr lang="pt-BR" sz="2400" b="1" dirty="0">
                <a:solidFill>
                  <a:schemeClr val="bg1"/>
                </a:solidFill>
              </a:rPr>
              <a:t>Princípios Básicos Da Experimentação e Suas Implicações Na Genética e No Melhoramento De Plantas</a:t>
            </a:r>
          </a:p>
        </p:txBody>
      </p:sp>
      <p:sp>
        <p:nvSpPr>
          <p:cNvPr id="4" name="Caixa de texto 9"/>
          <p:cNvSpPr txBox="1"/>
          <p:nvPr/>
        </p:nvSpPr>
        <p:spPr>
          <a:xfrm>
            <a:off x="2505944" y="5745997"/>
            <a:ext cx="7704856" cy="10801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r">
              <a:lnSpc>
                <a:spcPct val="115000"/>
              </a:lnSpc>
            </a:pPr>
            <a:r>
              <a:rPr lang="pt-BR" sz="20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Vinícius Quintão Carneiro</a:t>
            </a:r>
          </a:p>
          <a:p>
            <a:pPr algn="r">
              <a:lnSpc>
                <a:spcPct val="115000"/>
              </a:lnSpc>
              <a:spcAft>
                <a:spcPts val="1000"/>
              </a:spcAft>
            </a:pPr>
            <a:r>
              <a:rPr lang="pt-BR" sz="20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vinicius.carneiro@ufla.br</a:t>
            </a:r>
          </a:p>
        </p:txBody>
      </p:sp>
      <p:pic>
        <p:nvPicPr>
          <p:cNvPr id="5" name="Imagem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990545" y="1202524"/>
            <a:ext cx="59062" cy="457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ítulo 1"/>
          <p:cNvSpPr txBox="1">
            <a:spLocks/>
          </p:cNvSpPr>
          <p:nvPr/>
        </p:nvSpPr>
        <p:spPr>
          <a:xfrm>
            <a:off x="2110978" y="5238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000" b="1" dirty="0">
                <a:solidFill>
                  <a:schemeClr val="bg1"/>
                </a:solidFill>
              </a:rPr>
              <a:t>Universidade Federal de Lavras</a:t>
            </a:r>
            <a:br>
              <a:rPr lang="pt-BR" sz="2000" b="1" dirty="0">
                <a:solidFill>
                  <a:schemeClr val="bg1"/>
                </a:solidFill>
              </a:rPr>
            </a:br>
            <a:r>
              <a:rPr lang="pt-BR" sz="2000" b="1" dirty="0">
                <a:solidFill>
                  <a:schemeClr val="bg1"/>
                </a:solidFill>
              </a:rPr>
              <a:t>Departamento de Biologia</a:t>
            </a:r>
            <a:br>
              <a:rPr lang="pt-BR" sz="2000" b="1" dirty="0">
                <a:solidFill>
                  <a:schemeClr val="bg1"/>
                </a:solidFill>
              </a:rPr>
            </a:br>
            <a:r>
              <a:rPr lang="pt-BR" sz="2000" b="1" dirty="0">
                <a:solidFill>
                  <a:schemeClr val="bg1"/>
                </a:solidFill>
              </a:rPr>
              <a:t>Programa de Pós-Graduação em Genética e Melhoramento de Plantas</a:t>
            </a:r>
          </a:p>
        </p:txBody>
      </p:sp>
      <p:pic>
        <p:nvPicPr>
          <p:cNvPr id="1030" name="Picture 6" descr="Imagem relaciona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545" y="179676"/>
            <a:ext cx="1243325" cy="93249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m relacionad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2976" y="133350"/>
            <a:ext cx="1023938" cy="102393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Resultado de imagem para ensaio vcu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47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ítulo 1"/>
          <p:cNvSpPr txBox="1">
            <a:spLocks/>
          </p:cNvSpPr>
          <p:nvPr/>
        </p:nvSpPr>
        <p:spPr>
          <a:xfrm>
            <a:off x="1973139" y="2174966"/>
            <a:ext cx="8633730" cy="298988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pt-BR" sz="3600" b="1" dirty="0" smtClean="0">
                <a:solidFill>
                  <a:schemeClr val="bg1"/>
                </a:solidFill>
              </a:rPr>
              <a:t>Experimentação no Melhoramento de Plantas</a:t>
            </a:r>
          </a:p>
          <a:p>
            <a:pPr>
              <a:lnSpc>
                <a:spcPct val="100000"/>
              </a:lnSpc>
            </a:pPr>
            <a:endParaRPr lang="pt-BR" sz="3600" b="1" dirty="0" smtClean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</a:pPr>
            <a:r>
              <a:rPr lang="pt-BR" sz="3600" b="1" dirty="0" smtClean="0">
                <a:solidFill>
                  <a:schemeClr val="bg1"/>
                </a:solidFill>
              </a:rPr>
              <a:t>Aula 07: Análise Conjunta de Experimentos</a:t>
            </a:r>
          </a:p>
          <a:p>
            <a:pPr>
              <a:lnSpc>
                <a:spcPct val="100000"/>
              </a:lnSpc>
            </a:pPr>
            <a:endParaRPr lang="pt-BR" sz="3600" b="1" dirty="0" smtClean="0">
              <a:solidFill>
                <a:schemeClr val="bg1"/>
              </a:solidFill>
            </a:endParaRPr>
          </a:p>
          <a:p>
            <a:pPr>
              <a:lnSpc>
                <a:spcPct val="115000"/>
              </a:lnSpc>
            </a:pPr>
            <a:r>
              <a:rPr lang="pt-BR" sz="2200" b="1" dirty="0" smtClean="0">
                <a:solidFill>
                  <a:schemeClr val="bg1"/>
                </a:solidFill>
              </a:rPr>
              <a:t>Vinícius Quintão Carneiro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pt-BR" sz="2200" b="1" dirty="0" smtClean="0">
                <a:solidFill>
                  <a:schemeClr val="bg1"/>
                </a:solidFill>
              </a:rPr>
              <a:t>vinicius.carneiro@ufla.br</a:t>
            </a:r>
            <a:r>
              <a:rPr lang="pt-BR" sz="3600" b="1" dirty="0" smtClean="0">
                <a:solidFill>
                  <a:schemeClr val="bg1"/>
                </a:solidFill>
              </a:rPr>
              <a:t/>
            </a:r>
            <a:br>
              <a:rPr lang="pt-BR" sz="3600" b="1" dirty="0" smtClean="0">
                <a:solidFill>
                  <a:schemeClr val="bg1"/>
                </a:solidFill>
              </a:rPr>
            </a:br>
            <a:endParaRPr lang="pt-BR" sz="3600" b="1" dirty="0" smtClean="0">
              <a:solidFill>
                <a:schemeClr val="bg1"/>
              </a:solidFill>
            </a:endParaRPr>
          </a:p>
        </p:txBody>
      </p:sp>
      <p:sp>
        <p:nvSpPr>
          <p:cNvPr id="11" name="Título 1"/>
          <p:cNvSpPr txBox="1">
            <a:spLocks/>
          </p:cNvSpPr>
          <p:nvPr/>
        </p:nvSpPr>
        <p:spPr>
          <a:xfrm>
            <a:off x="2263378" y="20478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000" b="1" dirty="0">
                <a:solidFill>
                  <a:schemeClr val="bg1"/>
                </a:solidFill>
              </a:rPr>
              <a:t>Universidade Federal de Lavras</a:t>
            </a:r>
            <a:br>
              <a:rPr lang="pt-BR" sz="2000" b="1" dirty="0">
                <a:solidFill>
                  <a:schemeClr val="bg1"/>
                </a:solidFill>
              </a:rPr>
            </a:br>
            <a:r>
              <a:rPr lang="pt-BR" sz="2000" b="1" dirty="0">
                <a:solidFill>
                  <a:schemeClr val="bg1"/>
                </a:solidFill>
              </a:rPr>
              <a:t>Departamento de Biologia</a:t>
            </a:r>
            <a:br>
              <a:rPr lang="pt-BR" sz="2000" b="1" dirty="0">
                <a:solidFill>
                  <a:schemeClr val="bg1"/>
                </a:solidFill>
              </a:rPr>
            </a:br>
            <a:r>
              <a:rPr lang="pt-BR" sz="2000" b="1" dirty="0">
                <a:solidFill>
                  <a:schemeClr val="bg1"/>
                </a:solidFill>
              </a:rPr>
              <a:t>Programa </a:t>
            </a:r>
            <a:r>
              <a:rPr lang="pt-BR" sz="2000" b="1" dirty="0" smtClean="0">
                <a:solidFill>
                  <a:schemeClr val="bg1"/>
                </a:solidFill>
              </a:rPr>
              <a:t>de Mestrado Profissional em </a:t>
            </a:r>
            <a:r>
              <a:rPr lang="pt-BR" sz="2000" b="1" dirty="0">
                <a:solidFill>
                  <a:schemeClr val="bg1"/>
                </a:solidFill>
              </a:rPr>
              <a:t>Genética e Melhoramento de Plantas</a:t>
            </a:r>
          </a:p>
        </p:txBody>
      </p:sp>
      <p:pic>
        <p:nvPicPr>
          <p:cNvPr id="12" name="Picture 6" descr="Imagem relaciona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945" y="332076"/>
            <a:ext cx="1243325" cy="93249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8" descr="Imagem relacionad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5376" y="285750"/>
            <a:ext cx="1023938" cy="102393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1710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96454" y="116148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Vantagens / Desvantagens</a:t>
            </a:r>
            <a:endParaRPr lang="pt-BR" dirty="0"/>
          </a:p>
        </p:txBody>
      </p:sp>
      <p:sp>
        <p:nvSpPr>
          <p:cNvPr id="32" name="CaixaDeTexto 31"/>
          <p:cNvSpPr txBox="1"/>
          <p:nvPr/>
        </p:nvSpPr>
        <p:spPr>
          <a:xfrm>
            <a:off x="896454" y="1841352"/>
            <a:ext cx="10515600" cy="132343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Vantagens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 smtClean="0"/>
              <a:t>Permite estudo da influência ambiental no desempenho dos genótipos avaliados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 smtClean="0"/>
              <a:t>Maior confiança no desempenho dos genótipos avaliados</a:t>
            </a:r>
          </a:p>
        </p:txBody>
      </p:sp>
      <p:sp>
        <p:nvSpPr>
          <p:cNvPr id="33" name="CaixaDeTexto 32"/>
          <p:cNvSpPr txBox="1"/>
          <p:nvPr/>
        </p:nvSpPr>
        <p:spPr>
          <a:xfrm>
            <a:off x="896454" y="4381352"/>
            <a:ext cx="10515600" cy="1323439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pt-BR" sz="2000" dirty="0" smtClean="0"/>
              <a:t>Desvantagem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BR" sz="2000" dirty="0" smtClean="0"/>
              <a:t>Requer maior quantidade de recursos (sementes, mão de obra, área e recurso financeiro) </a:t>
            </a:r>
          </a:p>
        </p:txBody>
      </p:sp>
    </p:spTree>
    <p:extLst>
      <p:ext uri="{BB962C8B-B14F-4D97-AF65-F5344CB8AC3E}">
        <p14:creationId xmlns:p14="http://schemas.microsoft.com/office/powerpoint/2010/main" val="79251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24873" y="102731"/>
            <a:ext cx="11443855" cy="609011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pt-BR" sz="3600" dirty="0" smtClean="0"/>
              <a:t>Esquema Fatorial </a:t>
            </a:r>
            <a:r>
              <a:rPr lang="pt-BR" sz="3600" dirty="0"/>
              <a:t> </a:t>
            </a:r>
            <a:r>
              <a:rPr lang="pt-BR" sz="3600" i="1" dirty="0" err="1" smtClean="0"/>
              <a:t>vs</a:t>
            </a:r>
            <a:r>
              <a:rPr lang="pt-BR" sz="3600" i="1" dirty="0" smtClean="0"/>
              <a:t> </a:t>
            </a:r>
            <a:r>
              <a:rPr lang="pt-BR" sz="3600" dirty="0" smtClean="0"/>
              <a:t>Análise Conjunta de Experimentos</a:t>
            </a:r>
            <a:endParaRPr lang="pt-BR" sz="3600" dirty="0"/>
          </a:p>
        </p:txBody>
      </p:sp>
      <p:graphicFrame>
        <p:nvGraphicFramePr>
          <p:cNvPr id="8" name="Tabela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8792249"/>
              </p:ext>
            </p:extLst>
          </p:nvPr>
        </p:nvGraphicFramePr>
        <p:xfrm>
          <a:off x="36418" y="1847871"/>
          <a:ext cx="4464000" cy="3960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4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44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44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44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44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96000"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40</a:t>
                      </a:r>
                      <a:endParaRPr lang="pt-BR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VR22_12</a:t>
                      </a:r>
                      <a:endParaRPr lang="pt-BR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VR20_18</a:t>
                      </a:r>
                      <a:endParaRPr lang="pt-BR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VR22_9</a:t>
                      </a:r>
                      <a:endParaRPr lang="pt-BR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VR20_6</a:t>
                      </a:r>
                      <a:endParaRPr lang="pt-BR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37</a:t>
                      </a:r>
                      <a:endParaRPr lang="pt-BR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33</a:t>
                      </a:r>
                      <a:endParaRPr lang="pt-BR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VR20_15</a:t>
                      </a:r>
                      <a:endParaRPr lang="pt-BR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VR22_15</a:t>
                      </a:r>
                      <a:endParaRPr lang="pt-BR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VR20_12</a:t>
                      </a:r>
                      <a:endParaRPr lang="pt-BR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VR 22_18</a:t>
                      </a:r>
                      <a:endParaRPr lang="pt-BR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36</a:t>
                      </a:r>
                      <a:endParaRPr lang="pt-BR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32</a:t>
                      </a:r>
                      <a:endParaRPr lang="pt-BR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VR20_9</a:t>
                      </a:r>
                      <a:endParaRPr lang="pt-BR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VR22_6</a:t>
                      </a:r>
                      <a:endParaRPr lang="pt-BR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VR20_6</a:t>
                      </a:r>
                      <a:endParaRPr lang="pt-BR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VR22_15</a:t>
                      </a:r>
                      <a:endParaRPr lang="pt-BR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29</a:t>
                      </a:r>
                      <a:endParaRPr lang="pt-BR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25</a:t>
                      </a:r>
                      <a:endParaRPr lang="pt-BR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VR20_9</a:t>
                      </a:r>
                      <a:endParaRPr lang="pt-BR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VR 22_18</a:t>
                      </a:r>
                      <a:endParaRPr lang="pt-BR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VR22_6</a:t>
                      </a:r>
                      <a:endParaRPr lang="pt-BR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VR22_12</a:t>
                      </a:r>
                      <a:endParaRPr lang="pt-BR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28</a:t>
                      </a:r>
                      <a:endParaRPr lang="pt-BR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24</a:t>
                      </a:r>
                      <a:endParaRPr lang="pt-BR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VR20_15</a:t>
                      </a:r>
                      <a:endParaRPr lang="pt-BR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VR20_12</a:t>
                      </a:r>
                      <a:endParaRPr lang="pt-BR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VR22_9</a:t>
                      </a:r>
                      <a:endParaRPr lang="pt-BR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VR20_18</a:t>
                      </a:r>
                    </a:p>
                  </a:txBody>
                  <a:tcPr marL="9525" marR="9525" marT="9525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17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VR20_6</a:t>
                      </a:r>
                    </a:p>
                  </a:txBody>
                  <a:tcPr marL="9525" marR="9525" marT="9525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VR20_12</a:t>
                      </a:r>
                    </a:p>
                  </a:txBody>
                  <a:tcPr marL="9525" marR="9525" marT="9525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VR22_9</a:t>
                      </a:r>
                    </a:p>
                  </a:txBody>
                  <a:tcPr marL="9525" marR="9525" marT="9525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VR20_15</a:t>
                      </a:r>
                    </a:p>
                  </a:txBody>
                  <a:tcPr marL="9525" marR="9525" marT="9525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16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VR22_15</a:t>
                      </a:r>
                    </a:p>
                  </a:txBody>
                  <a:tcPr marL="9525" marR="9525" marT="9525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VR20_9</a:t>
                      </a:r>
                      <a:endParaRPr lang="pt-BR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VR 22_18</a:t>
                      </a:r>
                    </a:p>
                  </a:txBody>
                  <a:tcPr marL="9525" marR="9525" marT="9525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VR20_18</a:t>
                      </a:r>
                      <a:endParaRPr lang="pt-BR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13</a:t>
                      </a:r>
                      <a:endParaRPr lang="pt-BR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  <a:endParaRPr lang="pt-BR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VR20_18</a:t>
                      </a:r>
                      <a:endParaRPr lang="pt-BR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VR20_9</a:t>
                      </a: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VR22_12</a:t>
                      </a:r>
                    </a:p>
                  </a:txBody>
                  <a:tcPr marL="9525" marR="9525" marT="9525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VR22_6</a:t>
                      </a:r>
                    </a:p>
                  </a:txBody>
                  <a:tcPr marL="9525" marR="9525" marT="9525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VR22_15</a:t>
                      </a: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VR22_6</a:t>
                      </a: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VR 22_18</a:t>
                      </a: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VR20_12</a:t>
                      </a:r>
                      <a:endParaRPr lang="pt-BR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pt-BR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VR20_15</a:t>
                      </a: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VR20_6</a:t>
                      </a: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VR22_9</a:t>
                      </a: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VR22_12</a:t>
                      </a: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3" name="Retângulo 2"/>
          <p:cNvSpPr/>
          <p:nvPr/>
        </p:nvSpPr>
        <p:spPr>
          <a:xfrm>
            <a:off x="5588000" y="1755211"/>
            <a:ext cx="1533237" cy="8497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A10</a:t>
            </a:r>
          </a:p>
          <a:p>
            <a:pPr algn="ctr"/>
            <a:r>
              <a:rPr lang="pt-BR" dirty="0" smtClean="0"/>
              <a:t>20 </a:t>
            </a:r>
            <a:r>
              <a:rPr lang="pt-BR" dirty="0"/>
              <a:t>Genótipos</a:t>
            </a:r>
          </a:p>
          <a:p>
            <a:pPr algn="ctr"/>
            <a:r>
              <a:rPr lang="pt-BR" dirty="0"/>
              <a:t>3 Repetições</a:t>
            </a:r>
          </a:p>
        </p:txBody>
      </p:sp>
      <p:sp>
        <p:nvSpPr>
          <p:cNvPr id="7" name="Retângulo 6"/>
          <p:cNvSpPr/>
          <p:nvPr/>
        </p:nvSpPr>
        <p:spPr>
          <a:xfrm>
            <a:off x="7423727" y="1755211"/>
            <a:ext cx="1533237" cy="8497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A11</a:t>
            </a:r>
          </a:p>
          <a:p>
            <a:pPr algn="ctr"/>
            <a:r>
              <a:rPr lang="pt-BR" dirty="0" smtClean="0"/>
              <a:t>20 </a:t>
            </a:r>
            <a:r>
              <a:rPr lang="pt-BR" dirty="0"/>
              <a:t>Genótipos</a:t>
            </a:r>
          </a:p>
          <a:p>
            <a:pPr algn="ctr"/>
            <a:r>
              <a:rPr lang="pt-BR" dirty="0"/>
              <a:t>3 Repetições</a:t>
            </a:r>
          </a:p>
        </p:txBody>
      </p:sp>
      <p:sp>
        <p:nvSpPr>
          <p:cNvPr id="9" name="Retângulo 8"/>
          <p:cNvSpPr/>
          <p:nvPr/>
        </p:nvSpPr>
        <p:spPr>
          <a:xfrm>
            <a:off x="9259454" y="1755211"/>
            <a:ext cx="1533237" cy="8497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A12</a:t>
            </a:r>
          </a:p>
          <a:p>
            <a:pPr algn="ctr"/>
            <a:r>
              <a:rPr lang="pt-BR" dirty="0" smtClean="0"/>
              <a:t>20 </a:t>
            </a:r>
            <a:r>
              <a:rPr lang="pt-BR" dirty="0"/>
              <a:t>Genótipos</a:t>
            </a:r>
          </a:p>
          <a:p>
            <a:pPr algn="ctr"/>
            <a:r>
              <a:rPr lang="pt-BR" dirty="0"/>
              <a:t>3 Repetições</a:t>
            </a:r>
          </a:p>
        </p:txBody>
      </p:sp>
      <p:sp>
        <p:nvSpPr>
          <p:cNvPr id="12" name="Retângulo 11"/>
          <p:cNvSpPr/>
          <p:nvPr/>
        </p:nvSpPr>
        <p:spPr>
          <a:xfrm>
            <a:off x="5588000" y="2840484"/>
            <a:ext cx="1533237" cy="8497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A7</a:t>
            </a:r>
          </a:p>
          <a:p>
            <a:pPr algn="ctr"/>
            <a:r>
              <a:rPr lang="pt-BR" dirty="0" smtClean="0"/>
              <a:t>20 </a:t>
            </a:r>
            <a:r>
              <a:rPr lang="pt-BR" dirty="0"/>
              <a:t>Genótipos</a:t>
            </a:r>
          </a:p>
          <a:p>
            <a:pPr algn="ctr"/>
            <a:r>
              <a:rPr lang="pt-BR" dirty="0"/>
              <a:t>3 Repetições</a:t>
            </a:r>
          </a:p>
        </p:txBody>
      </p:sp>
      <p:sp>
        <p:nvSpPr>
          <p:cNvPr id="13" name="Retângulo 12"/>
          <p:cNvSpPr/>
          <p:nvPr/>
        </p:nvSpPr>
        <p:spPr>
          <a:xfrm>
            <a:off x="7423727" y="2840484"/>
            <a:ext cx="1533237" cy="8497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A8</a:t>
            </a:r>
          </a:p>
          <a:p>
            <a:pPr algn="ctr"/>
            <a:r>
              <a:rPr lang="pt-BR" dirty="0" smtClean="0"/>
              <a:t>20 </a:t>
            </a:r>
            <a:r>
              <a:rPr lang="pt-BR" dirty="0"/>
              <a:t>Genótipos</a:t>
            </a:r>
          </a:p>
          <a:p>
            <a:pPr algn="ctr"/>
            <a:r>
              <a:rPr lang="pt-BR" dirty="0"/>
              <a:t>3 Repetições</a:t>
            </a:r>
          </a:p>
        </p:txBody>
      </p:sp>
      <p:sp>
        <p:nvSpPr>
          <p:cNvPr id="14" name="Retângulo 13"/>
          <p:cNvSpPr/>
          <p:nvPr/>
        </p:nvSpPr>
        <p:spPr>
          <a:xfrm>
            <a:off x="9259454" y="2840484"/>
            <a:ext cx="1533237" cy="8497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A9</a:t>
            </a:r>
          </a:p>
          <a:p>
            <a:pPr algn="ctr"/>
            <a:r>
              <a:rPr lang="pt-BR" dirty="0" smtClean="0"/>
              <a:t>20 </a:t>
            </a:r>
            <a:r>
              <a:rPr lang="pt-BR" dirty="0"/>
              <a:t>Genótipos</a:t>
            </a:r>
          </a:p>
          <a:p>
            <a:pPr algn="ctr"/>
            <a:r>
              <a:rPr lang="pt-BR" dirty="0"/>
              <a:t>3 Repetições</a:t>
            </a:r>
          </a:p>
        </p:txBody>
      </p:sp>
      <p:sp>
        <p:nvSpPr>
          <p:cNvPr id="15" name="Retângulo 14"/>
          <p:cNvSpPr/>
          <p:nvPr/>
        </p:nvSpPr>
        <p:spPr>
          <a:xfrm>
            <a:off x="5587999" y="3925757"/>
            <a:ext cx="1533237" cy="8497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A4</a:t>
            </a:r>
          </a:p>
          <a:p>
            <a:pPr algn="ctr"/>
            <a:r>
              <a:rPr lang="pt-BR" dirty="0" smtClean="0"/>
              <a:t>20 </a:t>
            </a:r>
            <a:r>
              <a:rPr lang="pt-BR" dirty="0"/>
              <a:t>Genótipos</a:t>
            </a:r>
          </a:p>
          <a:p>
            <a:pPr algn="ctr"/>
            <a:r>
              <a:rPr lang="pt-BR" dirty="0"/>
              <a:t>3 Repetições</a:t>
            </a:r>
          </a:p>
        </p:txBody>
      </p:sp>
      <p:sp>
        <p:nvSpPr>
          <p:cNvPr id="16" name="Retângulo 15"/>
          <p:cNvSpPr/>
          <p:nvPr/>
        </p:nvSpPr>
        <p:spPr>
          <a:xfrm>
            <a:off x="7423726" y="3925757"/>
            <a:ext cx="1533237" cy="8497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A5</a:t>
            </a:r>
          </a:p>
          <a:p>
            <a:pPr algn="ctr"/>
            <a:r>
              <a:rPr lang="pt-BR" dirty="0" smtClean="0"/>
              <a:t>20 </a:t>
            </a:r>
            <a:r>
              <a:rPr lang="pt-BR" dirty="0"/>
              <a:t>Genótipos</a:t>
            </a:r>
          </a:p>
          <a:p>
            <a:pPr algn="ctr"/>
            <a:r>
              <a:rPr lang="pt-BR" dirty="0"/>
              <a:t>3 Repetições</a:t>
            </a:r>
          </a:p>
        </p:txBody>
      </p:sp>
      <p:sp>
        <p:nvSpPr>
          <p:cNvPr id="17" name="Retângulo 16"/>
          <p:cNvSpPr/>
          <p:nvPr/>
        </p:nvSpPr>
        <p:spPr>
          <a:xfrm>
            <a:off x="9259454" y="3925757"/>
            <a:ext cx="1533237" cy="8497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A6</a:t>
            </a:r>
          </a:p>
          <a:p>
            <a:pPr algn="ctr"/>
            <a:r>
              <a:rPr lang="pt-BR" dirty="0" smtClean="0"/>
              <a:t>20 </a:t>
            </a:r>
            <a:r>
              <a:rPr lang="pt-BR" dirty="0"/>
              <a:t>Genótipos</a:t>
            </a:r>
          </a:p>
          <a:p>
            <a:pPr algn="ctr"/>
            <a:r>
              <a:rPr lang="pt-BR" dirty="0"/>
              <a:t>3 Repetições</a:t>
            </a:r>
          </a:p>
        </p:txBody>
      </p:sp>
      <p:sp>
        <p:nvSpPr>
          <p:cNvPr id="18" name="Retângulo 17"/>
          <p:cNvSpPr/>
          <p:nvPr/>
        </p:nvSpPr>
        <p:spPr>
          <a:xfrm>
            <a:off x="5587999" y="5011030"/>
            <a:ext cx="1533237" cy="8497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A1</a:t>
            </a:r>
          </a:p>
          <a:p>
            <a:pPr algn="ctr"/>
            <a:r>
              <a:rPr lang="pt-BR" dirty="0" smtClean="0"/>
              <a:t>20 Genótipos</a:t>
            </a:r>
          </a:p>
          <a:p>
            <a:pPr algn="ctr"/>
            <a:r>
              <a:rPr lang="pt-BR" dirty="0" smtClean="0"/>
              <a:t>3 Repetições</a:t>
            </a:r>
            <a:endParaRPr lang="pt-BR" dirty="0"/>
          </a:p>
        </p:txBody>
      </p:sp>
      <p:sp>
        <p:nvSpPr>
          <p:cNvPr id="19" name="Retângulo 18"/>
          <p:cNvSpPr/>
          <p:nvPr/>
        </p:nvSpPr>
        <p:spPr>
          <a:xfrm>
            <a:off x="7423726" y="5011030"/>
            <a:ext cx="1533237" cy="8497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A2</a:t>
            </a:r>
          </a:p>
          <a:p>
            <a:pPr algn="ctr"/>
            <a:r>
              <a:rPr lang="pt-BR" dirty="0" smtClean="0"/>
              <a:t>20 </a:t>
            </a:r>
            <a:r>
              <a:rPr lang="pt-BR" dirty="0"/>
              <a:t>Genótipos</a:t>
            </a:r>
          </a:p>
          <a:p>
            <a:pPr algn="ctr"/>
            <a:r>
              <a:rPr lang="pt-BR" dirty="0"/>
              <a:t>3 Repetições</a:t>
            </a:r>
          </a:p>
        </p:txBody>
      </p:sp>
      <p:sp>
        <p:nvSpPr>
          <p:cNvPr id="20" name="Retângulo 19"/>
          <p:cNvSpPr/>
          <p:nvPr/>
        </p:nvSpPr>
        <p:spPr>
          <a:xfrm>
            <a:off x="9259453" y="5017958"/>
            <a:ext cx="1533237" cy="8497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A3</a:t>
            </a:r>
          </a:p>
          <a:p>
            <a:pPr algn="ctr"/>
            <a:r>
              <a:rPr lang="pt-BR" dirty="0" smtClean="0"/>
              <a:t>20 </a:t>
            </a:r>
            <a:r>
              <a:rPr lang="pt-BR" dirty="0"/>
              <a:t>Genótipos</a:t>
            </a:r>
          </a:p>
          <a:p>
            <a:pPr algn="ctr"/>
            <a:r>
              <a:rPr lang="pt-BR" dirty="0"/>
              <a:t>3 Repetições</a:t>
            </a:r>
          </a:p>
        </p:txBody>
      </p:sp>
      <p:sp>
        <p:nvSpPr>
          <p:cNvPr id="21" name="Título 1"/>
          <p:cNvSpPr txBox="1">
            <a:spLocks/>
          </p:cNvSpPr>
          <p:nvPr/>
        </p:nvSpPr>
        <p:spPr>
          <a:xfrm>
            <a:off x="1177638" y="842183"/>
            <a:ext cx="2184400" cy="8752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600" dirty="0" smtClean="0"/>
              <a:t>Esquema Fatorial 3 x 2</a:t>
            </a:r>
          </a:p>
          <a:p>
            <a:pPr algn="ctr"/>
            <a:r>
              <a:rPr lang="pt-BR" sz="1600" dirty="0" smtClean="0"/>
              <a:t>6 Tratamentos</a:t>
            </a:r>
          </a:p>
          <a:p>
            <a:pPr algn="ctr"/>
            <a:r>
              <a:rPr lang="pt-BR" sz="1600" dirty="0" smtClean="0"/>
              <a:t>DBC </a:t>
            </a:r>
          </a:p>
          <a:p>
            <a:pPr algn="ctr"/>
            <a:r>
              <a:rPr lang="pt-BR" sz="1600" dirty="0" smtClean="0"/>
              <a:t>4 Repetições</a:t>
            </a:r>
            <a:endParaRPr lang="pt-BR" sz="1600" dirty="0"/>
          </a:p>
        </p:txBody>
      </p:sp>
      <p:sp>
        <p:nvSpPr>
          <p:cNvPr id="22" name="Título 1"/>
          <p:cNvSpPr txBox="1">
            <a:spLocks/>
          </p:cNvSpPr>
          <p:nvPr/>
        </p:nvSpPr>
        <p:spPr>
          <a:xfrm>
            <a:off x="5587998" y="832413"/>
            <a:ext cx="5204691" cy="8752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600" dirty="0" smtClean="0"/>
              <a:t>Análise Conjunta de Experimentos 20 x 12</a:t>
            </a:r>
          </a:p>
          <a:p>
            <a:pPr algn="ctr"/>
            <a:r>
              <a:rPr lang="pt-BR" sz="1600" dirty="0" smtClean="0"/>
              <a:t>20 Tratamentos</a:t>
            </a:r>
          </a:p>
          <a:p>
            <a:pPr algn="ctr"/>
            <a:r>
              <a:rPr lang="pt-BR" sz="1600" dirty="0"/>
              <a:t>12 </a:t>
            </a:r>
            <a:r>
              <a:rPr lang="pt-BR" sz="1600" dirty="0" smtClean="0"/>
              <a:t>Experimentos (Ambientes)</a:t>
            </a:r>
            <a:endParaRPr lang="pt-BR" sz="1600" dirty="0"/>
          </a:p>
          <a:p>
            <a:pPr algn="ctr"/>
            <a:r>
              <a:rPr lang="pt-BR" sz="1600" dirty="0" smtClean="0"/>
              <a:t>DBC </a:t>
            </a:r>
          </a:p>
          <a:p>
            <a:pPr algn="ctr"/>
            <a:r>
              <a:rPr lang="pt-BR" sz="1600" dirty="0"/>
              <a:t>3</a:t>
            </a:r>
            <a:r>
              <a:rPr lang="pt-BR" sz="1600" dirty="0" smtClean="0"/>
              <a:t> Repetições</a:t>
            </a:r>
            <a:endParaRPr lang="pt-BR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tângulo 22"/>
              <p:cNvSpPr/>
              <p:nvPr/>
            </p:nvSpPr>
            <p:spPr>
              <a:xfrm>
                <a:off x="5805074" y="6110159"/>
                <a:ext cx="4770537" cy="4247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𝑗𝑘</m:t>
                          </m:r>
                        </m:sub>
                      </m:sSub>
                      <m:r>
                        <a:rPr lang="pt-BR" sz="20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𝐺𝐴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𝑖𝑗𝑘</m:t>
                          </m:r>
                        </m:sub>
                      </m:sSub>
                    </m:oMath>
                  </m:oMathPara>
                </a14:m>
                <a:endParaRPr lang="pt-BR" sz="2000" dirty="0"/>
              </a:p>
            </p:txBody>
          </p:sp>
        </mc:Choice>
        <mc:Fallback xmlns="">
          <p:sp>
            <p:nvSpPr>
              <p:cNvPr id="23" name="Retângulo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5074" y="6110159"/>
                <a:ext cx="4770537" cy="424796"/>
              </a:xfrm>
              <a:prstGeom prst="rect">
                <a:avLst/>
              </a:prstGeom>
              <a:blipFill rotWithShape="0">
                <a:blip r:embed="rId2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tângulo 23"/>
              <p:cNvSpPr/>
              <p:nvPr/>
            </p:nvSpPr>
            <p:spPr>
              <a:xfrm>
                <a:off x="105720" y="6110159"/>
                <a:ext cx="4328236" cy="4247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pt-BR" sz="20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𝐿𝐷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𝑖𝑗𝑘</m:t>
                          </m:r>
                        </m:sub>
                      </m:sSub>
                    </m:oMath>
                  </m:oMathPara>
                </a14:m>
                <a:endParaRPr lang="pt-BR" sz="2000" dirty="0"/>
              </a:p>
            </p:txBody>
          </p:sp>
        </mc:Choice>
        <mc:Fallback xmlns="">
          <p:sp>
            <p:nvSpPr>
              <p:cNvPr id="24" name="Retângulo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720" y="6110159"/>
                <a:ext cx="4328236" cy="424796"/>
              </a:xfrm>
              <a:prstGeom prst="rect">
                <a:avLst/>
              </a:prstGeom>
              <a:blipFill rotWithShape="0">
                <a:blip r:embed="rId3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73748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/>
          <a:srcRect t="10327" r="88920" b="15415"/>
          <a:stretch/>
        </p:blipFill>
        <p:spPr>
          <a:xfrm>
            <a:off x="0" y="341744"/>
            <a:ext cx="1251303" cy="5756124"/>
          </a:xfrm>
          <a:prstGeom prst="rect">
            <a:avLst/>
          </a:prstGeom>
        </p:spPr>
      </p:pic>
      <p:graphicFrame>
        <p:nvGraphicFramePr>
          <p:cNvPr id="2" name="Tabel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4369023"/>
              </p:ext>
            </p:extLst>
          </p:nvPr>
        </p:nvGraphicFramePr>
        <p:xfrm>
          <a:off x="1758372" y="1006762"/>
          <a:ext cx="2905991" cy="532066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814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31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143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Parcelas</a:t>
                      </a:r>
                      <a:endParaRPr lang="pt-BR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Genótipos</a:t>
                      </a:r>
                      <a:endParaRPr lang="pt-BR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Blocos</a:t>
                      </a:r>
                      <a:endParaRPr lang="pt-BR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Vi5500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2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Vi7800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3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CNFP7988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4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VP7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5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Vi5700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6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VP9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7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Valente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8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VP5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9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 smtClean="0">
                          <a:effectLst/>
                        </a:rPr>
                        <a:t>Ouro Negro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10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VP10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11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CNFP9346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12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VP1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13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VP11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14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VP3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15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VP12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16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VP2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17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VP13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18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VP4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19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VP8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70875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20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VP6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</a:tbl>
          </a:graphicData>
        </a:graphic>
      </p:graphicFrame>
      <p:graphicFrame>
        <p:nvGraphicFramePr>
          <p:cNvPr id="3" name="Tabela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6602815"/>
              </p:ext>
            </p:extLst>
          </p:nvPr>
        </p:nvGraphicFramePr>
        <p:xfrm>
          <a:off x="4886036" y="1015998"/>
          <a:ext cx="3288147" cy="532066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960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960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960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Parcelas</a:t>
                      </a:r>
                    </a:p>
                  </a:txBody>
                  <a:tcPr marL="9525" marR="9525" marT="9525" marB="0" anchor="b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Genótipos</a:t>
                      </a:r>
                    </a:p>
                  </a:txBody>
                  <a:tcPr marL="9525" marR="9525" marT="9525" marB="0" anchor="b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Blocos</a:t>
                      </a:r>
                    </a:p>
                  </a:txBody>
                  <a:tcPr marL="9525" marR="9525" marT="9525" marB="0" anchor="b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Valente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22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CNFP7988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23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VP12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24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VP7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25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Vi5700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26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VP13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27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VP5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28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VP10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29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CNFP9346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Ouro Negro</a:t>
                      </a:r>
                      <a:endParaRPr lang="pt-BR" sz="16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31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VP1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32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Vi7800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33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VP9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34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VP4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35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VP11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36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VP2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37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VP6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38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Vi5500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39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VP3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40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VP8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</a:tbl>
          </a:graphicData>
        </a:graphic>
      </p:graphicFrame>
      <p:graphicFrame>
        <p:nvGraphicFramePr>
          <p:cNvPr id="5" name="Tabe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6829567"/>
              </p:ext>
            </p:extLst>
          </p:nvPr>
        </p:nvGraphicFramePr>
        <p:xfrm>
          <a:off x="8414327" y="1015998"/>
          <a:ext cx="3177309" cy="532066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591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91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91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Parcelas</a:t>
                      </a:r>
                    </a:p>
                  </a:txBody>
                  <a:tcPr marL="9525" marR="9525" marT="9525" marB="0" anchor="b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Genótipos</a:t>
                      </a:r>
                    </a:p>
                  </a:txBody>
                  <a:tcPr marL="9525" marR="9525" marT="9525" marB="0" anchor="b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Blocos</a:t>
                      </a:r>
                    </a:p>
                  </a:txBody>
                  <a:tcPr marL="9525" marR="9525" marT="9525" marB="0" anchor="b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41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VP6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42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VP13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43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VP5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44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CNFP9346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45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VP2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46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Vi5700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47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Vi7800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48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VP10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49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VP8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50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VP1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51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VP4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52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VP9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53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CNFP7988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54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Ouro_Negro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55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VP11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56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VP12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57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VP7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58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VP3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59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Valente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60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Vi5500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</a:tbl>
          </a:graphicData>
        </a:graphic>
      </p:graphicFrame>
      <p:sp>
        <p:nvSpPr>
          <p:cNvPr id="6" name="Título 1"/>
          <p:cNvSpPr>
            <a:spLocks noGrp="1"/>
          </p:cNvSpPr>
          <p:nvPr>
            <p:ph type="title"/>
          </p:nvPr>
        </p:nvSpPr>
        <p:spPr>
          <a:xfrm>
            <a:off x="1755437" y="143858"/>
            <a:ext cx="9817727" cy="807487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pPr algn="ctr"/>
            <a:r>
              <a:rPr lang="pt-BR" dirty="0" smtClean="0"/>
              <a:t>Ambiente 1: Viçosa / Outono Inverno / 2002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3091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/>
          <a:srcRect t="10327" r="88920" b="15415"/>
          <a:stretch/>
        </p:blipFill>
        <p:spPr>
          <a:xfrm>
            <a:off x="0" y="341744"/>
            <a:ext cx="1251303" cy="5756124"/>
          </a:xfrm>
          <a:prstGeom prst="rect">
            <a:avLst/>
          </a:prstGeom>
        </p:spPr>
      </p:pic>
      <p:graphicFrame>
        <p:nvGraphicFramePr>
          <p:cNvPr id="2" name="Tabel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3689481"/>
              </p:ext>
            </p:extLst>
          </p:nvPr>
        </p:nvGraphicFramePr>
        <p:xfrm>
          <a:off x="1758372" y="1006762"/>
          <a:ext cx="2905991" cy="532066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814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31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143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Parcelas</a:t>
                      </a:r>
                      <a:endParaRPr lang="pt-BR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Genótipos</a:t>
                      </a:r>
                      <a:endParaRPr lang="pt-BR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Blocos</a:t>
                      </a:r>
                      <a:endParaRPr lang="pt-BR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VP7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VP4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VP1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Ouro_Negro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CNFP9346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VP5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Vi5500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VP12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VP6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VP10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VP8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VP13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13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VP11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14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VP2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CNFP7988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16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VP9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17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Vi7800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18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VP3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19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Valente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70875"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Vi5700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</a:tbl>
          </a:graphicData>
        </a:graphic>
      </p:graphicFrame>
      <p:graphicFrame>
        <p:nvGraphicFramePr>
          <p:cNvPr id="3" name="Tabela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213499"/>
              </p:ext>
            </p:extLst>
          </p:nvPr>
        </p:nvGraphicFramePr>
        <p:xfrm>
          <a:off x="4886036" y="1015998"/>
          <a:ext cx="3288147" cy="532066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960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960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960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Parcelas</a:t>
                      </a:r>
                    </a:p>
                  </a:txBody>
                  <a:tcPr marL="9525" marR="9525" marT="9525" marB="0" anchor="b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Genótipos</a:t>
                      </a:r>
                    </a:p>
                  </a:txBody>
                  <a:tcPr marL="9525" marR="9525" marT="9525" marB="0" anchor="b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Blocos</a:t>
                      </a:r>
                    </a:p>
                  </a:txBody>
                  <a:tcPr marL="9525" marR="9525" marT="9525" marB="0" anchor="b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VP10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22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VP8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23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Valente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24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VP12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25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VP2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26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Ouro_Negro</a:t>
                      </a:r>
                      <a:endParaRPr lang="pt-BR" sz="16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27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Vi5700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28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Vi7800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29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VP6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VP1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31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VP3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32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CNFP9346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33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VP7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34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VP4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35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CNFP7988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36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VP11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37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Vi5500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38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VP5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39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VP13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40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VP9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</a:tbl>
          </a:graphicData>
        </a:graphic>
      </p:graphicFrame>
      <p:graphicFrame>
        <p:nvGraphicFramePr>
          <p:cNvPr id="5" name="Tabe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9325848"/>
              </p:ext>
            </p:extLst>
          </p:nvPr>
        </p:nvGraphicFramePr>
        <p:xfrm>
          <a:off x="8414327" y="1015998"/>
          <a:ext cx="3177309" cy="532066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591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91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91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Parcelas</a:t>
                      </a:r>
                    </a:p>
                  </a:txBody>
                  <a:tcPr marL="9525" marR="9525" marT="9525" marB="0" anchor="b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Genótipos</a:t>
                      </a:r>
                    </a:p>
                  </a:txBody>
                  <a:tcPr marL="9525" marR="9525" marT="9525" marB="0" anchor="b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Blocos</a:t>
                      </a:r>
                    </a:p>
                  </a:txBody>
                  <a:tcPr marL="9525" marR="9525" marT="9525" marB="0" anchor="b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41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VP12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42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VP7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43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Vi7800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44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VP4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45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VP5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46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Ouro Negro</a:t>
                      </a:r>
                      <a:endParaRPr lang="pt-BR" sz="16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47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VP1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48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Valente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49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VP10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50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Vi5700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51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VP13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52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VP3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53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VP6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54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VP11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55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VP2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56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CNFP7988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57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VP8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58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Vi5500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59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CNFP9346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60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VP9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</a:tbl>
          </a:graphicData>
        </a:graphic>
      </p:graphicFrame>
      <p:sp>
        <p:nvSpPr>
          <p:cNvPr id="6" name="Título 1"/>
          <p:cNvSpPr>
            <a:spLocks noGrp="1"/>
          </p:cNvSpPr>
          <p:nvPr>
            <p:ph type="title"/>
          </p:nvPr>
        </p:nvSpPr>
        <p:spPr>
          <a:xfrm>
            <a:off x="1755437" y="143858"/>
            <a:ext cx="9817727" cy="807487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pPr algn="ctr"/>
            <a:r>
              <a:rPr lang="pt-BR" dirty="0" smtClean="0"/>
              <a:t>Ambiente 2: Coimbra / Outono Inverno / 2002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98149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Sorteio - Planilha de Campo</a:t>
            </a:r>
            <a:endParaRPr lang="pt-BR" dirty="0"/>
          </a:p>
        </p:txBody>
      </p:sp>
      <p:pic>
        <p:nvPicPr>
          <p:cNvPr id="1026" name="Picture 2" descr="Imagem relacionad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8413" y="675981"/>
            <a:ext cx="1467662" cy="1523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4967" y="2147674"/>
            <a:ext cx="8936864" cy="4295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94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1235" y="305017"/>
            <a:ext cx="8654474" cy="6066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081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52650" y="-161364"/>
            <a:ext cx="7886700" cy="1325563"/>
          </a:xfrm>
        </p:spPr>
        <p:txBody>
          <a:bodyPr/>
          <a:lstStyle/>
          <a:p>
            <a:pPr algn="ctr"/>
            <a:r>
              <a:rPr lang="pt-BR" dirty="0" smtClean="0"/>
              <a:t>Aplicações</a:t>
            </a:r>
            <a:endParaRPr lang="pt-BR" dirty="0"/>
          </a:p>
        </p:txBody>
      </p:sp>
      <p:sp>
        <p:nvSpPr>
          <p:cNvPr id="12" name="Título 1"/>
          <p:cNvSpPr txBox="1">
            <a:spLocks/>
          </p:cNvSpPr>
          <p:nvPr/>
        </p:nvSpPr>
        <p:spPr>
          <a:xfrm>
            <a:off x="785091" y="3867773"/>
            <a:ext cx="10621817" cy="2505318"/>
          </a:xfrm>
          <a:prstGeom prst="rect">
            <a:avLst/>
          </a:prstGeom>
          <a:solidFill>
            <a:srgbClr val="92D050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 smtClean="0"/>
              <a:t>Recomendação de Cultivares</a:t>
            </a:r>
          </a:p>
          <a:p>
            <a:pPr algn="just"/>
            <a:endParaRPr lang="pt-BR" dirty="0" smtClean="0"/>
          </a:p>
          <a:p>
            <a:pPr algn="just"/>
            <a:r>
              <a:rPr lang="pt-BR" sz="2800" dirty="0" smtClean="0"/>
              <a:t>Avaliação </a:t>
            </a:r>
            <a:r>
              <a:rPr lang="pt-BR" sz="2800" dirty="0"/>
              <a:t>das linhagens, híbridos, clones em maior número de ambientes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pt-BR" dirty="0"/>
              <a:t>Ensaios Preliminares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pt-BR" dirty="0"/>
              <a:t>Ensaios de Valor de Cultivo e </a:t>
            </a:r>
            <a:r>
              <a:rPr lang="pt-BR" dirty="0" smtClean="0"/>
              <a:t>Uso</a:t>
            </a:r>
            <a:endParaRPr lang="pt-BR" dirty="0"/>
          </a:p>
        </p:txBody>
      </p:sp>
      <p:sp>
        <p:nvSpPr>
          <p:cNvPr id="6" name="Título 1"/>
          <p:cNvSpPr txBox="1">
            <a:spLocks/>
          </p:cNvSpPr>
          <p:nvPr/>
        </p:nvSpPr>
        <p:spPr>
          <a:xfrm>
            <a:off x="785091" y="1027592"/>
            <a:ext cx="10621817" cy="2505318"/>
          </a:xfrm>
          <a:prstGeom prst="rect">
            <a:avLst/>
          </a:prstGeom>
          <a:solidFill>
            <a:srgbClr val="FFC000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 smtClean="0"/>
              <a:t>Seleção de Genótipos</a:t>
            </a:r>
          </a:p>
          <a:p>
            <a:pPr algn="just"/>
            <a:endParaRPr lang="pt-BR" dirty="0" smtClean="0"/>
          </a:p>
          <a:p>
            <a:pPr algn="just"/>
            <a:r>
              <a:rPr lang="pt-BR" sz="2800" dirty="0" smtClean="0"/>
              <a:t>Avaliação de progênies e predição de ganho com a seleção</a:t>
            </a:r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3336400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52650" y="-161364"/>
            <a:ext cx="7886700" cy="1325563"/>
          </a:xfrm>
        </p:spPr>
        <p:txBody>
          <a:bodyPr/>
          <a:lstStyle/>
          <a:p>
            <a:pPr algn="ctr"/>
            <a:r>
              <a:rPr lang="pt-BR" dirty="0" smtClean="0"/>
              <a:t>Análises de Interação G x 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12437" y="744947"/>
            <a:ext cx="11831781" cy="2203808"/>
          </a:xfrm>
          <a:solidFill>
            <a:schemeClr val="accent1">
              <a:lumMod val="40000"/>
              <a:lumOff val="60000"/>
            </a:schemeClr>
          </a:solidFill>
        </p:spPr>
        <p:txBody>
          <a:bodyPr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pt-BR" sz="2400" dirty="0" smtClean="0"/>
              <a:t>Quantificação da Interação G x A</a:t>
            </a:r>
          </a:p>
          <a:p>
            <a:pPr marL="914400" lvl="1" indent="-457200">
              <a:buFont typeface="+mj-lt"/>
              <a:buAutoNum type="arabicPeriod"/>
            </a:pPr>
            <a:r>
              <a:rPr lang="pt-BR" sz="1800" dirty="0" smtClean="0"/>
              <a:t>Teste dos Pressupostos da ANOVA</a:t>
            </a:r>
          </a:p>
          <a:p>
            <a:pPr marL="914400" lvl="1" indent="-457200">
              <a:buFont typeface="+mj-lt"/>
              <a:buAutoNum type="arabicPeriod"/>
            </a:pPr>
            <a:r>
              <a:rPr lang="pt-BR" sz="1800" dirty="0" smtClean="0"/>
              <a:t>Análises Individuais</a:t>
            </a:r>
          </a:p>
          <a:p>
            <a:pPr marL="914400" lvl="1" indent="-457200">
              <a:buFont typeface="+mj-lt"/>
              <a:buAutoNum type="arabicPeriod"/>
            </a:pPr>
            <a:r>
              <a:rPr lang="pt-BR" sz="1800" dirty="0" smtClean="0"/>
              <a:t>Teste de Homogeneidade de Variâncias (F máximo)</a:t>
            </a:r>
            <a:endParaRPr lang="pt-BR" sz="1800" dirty="0"/>
          </a:p>
          <a:p>
            <a:pPr marL="914400" lvl="1" indent="-457200">
              <a:buFont typeface="+mj-lt"/>
              <a:buAutoNum type="arabicPeriod"/>
            </a:pPr>
            <a:r>
              <a:rPr lang="pt-BR" sz="1800" dirty="0" smtClean="0"/>
              <a:t>Análise conjunta de variância (Totais ou Médias)</a:t>
            </a:r>
          </a:p>
          <a:p>
            <a:pPr marL="514350" indent="-514350">
              <a:buFont typeface="+mj-lt"/>
              <a:buAutoNum type="arabicPeriod"/>
            </a:pPr>
            <a:r>
              <a:rPr lang="pt-BR" sz="2400" dirty="0" smtClean="0"/>
              <a:t>Natureza da interação </a:t>
            </a:r>
            <a:r>
              <a:rPr lang="pt-BR" sz="2400" dirty="0" err="1" smtClean="0"/>
              <a:t>GxE</a:t>
            </a:r>
            <a:endParaRPr lang="pt-BR" sz="2400" dirty="0">
              <a:solidFill>
                <a:srgbClr val="FF0000"/>
              </a:solidFill>
            </a:endParaRPr>
          </a:p>
        </p:txBody>
      </p:sp>
      <p:sp>
        <p:nvSpPr>
          <p:cNvPr id="6" name="Título 1"/>
          <p:cNvSpPr txBox="1">
            <a:spLocks/>
          </p:cNvSpPr>
          <p:nvPr/>
        </p:nvSpPr>
        <p:spPr>
          <a:xfrm>
            <a:off x="212437" y="2948755"/>
            <a:ext cx="5430982" cy="3479754"/>
          </a:xfrm>
          <a:prstGeom prst="rect">
            <a:avLst/>
          </a:prstGeom>
          <a:solidFill>
            <a:srgbClr val="FFC000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4000" dirty="0" smtClean="0"/>
              <a:t>Seleção de Genótipos</a:t>
            </a:r>
          </a:p>
          <a:p>
            <a:pPr algn="ctr"/>
            <a:endParaRPr lang="pt-BR" sz="4000" dirty="0"/>
          </a:p>
          <a:p>
            <a:pPr algn="ctr"/>
            <a:r>
              <a:rPr lang="pt-BR" sz="2800" dirty="0" smtClean="0"/>
              <a:t>Muitas progênies avaliadas em poucos locais</a:t>
            </a:r>
          </a:p>
          <a:p>
            <a:pPr algn="just"/>
            <a:endParaRPr lang="pt-BR" dirty="0" smtClean="0"/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dirty="0" smtClean="0"/>
              <a:t>Predição do Ganho com Seleção</a:t>
            </a:r>
            <a:endParaRPr lang="pt-BR" sz="2800" dirty="0"/>
          </a:p>
        </p:txBody>
      </p:sp>
      <p:sp>
        <p:nvSpPr>
          <p:cNvPr id="7" name="Título 1"/>
          <p:cNvSpPr txBox="1">
            <a:spLocks/>
          </p:cNvSpPr>
          <p:nvPr/>
        </p:nvSpPr>
        <p:spPr>
          <a:xfrm>
            <a:off x="5985164" y="2948755"/>
            <a:ext cx="6059054" cy="3479754"/>
          </a:xfrm>
          <a:prstGeom prst="rect">
            <a:avLst/>
          </a:prstGeom>
          <a:solidFill>
            <a:srgbClr val="92D050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4000" dirty="0" smtClean="0"/>
              <a:t>Recomendação de Cultivares</a:t>
            </a:r>
          </a:p>
          <a:p>
            <a:pPr algn="ctr"/>
            <a:endParaRPr lang="pt-BR" dirty="0" smtClean="0"/>
          </a:p>
          <a:p>
            <a:pPr algn="ctr"/>
            <a:r>
              <a:rPr lang="pt-BR" sz="2800" dirty="0" smtClean="0"/>
              <a:t>Poucos híbridos, clones ou linhagens avaliados em muitos locais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pt-BR" sz="2800" dirty="0" smtClean="0"/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dirty="0" smtClean="0"/>
              <a:t>Estratificação Ambiental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dirty="0" smtClean="0"/>
              <a:t>Adaptabilidade e Estabilidade</a:t>
            </a:r>
          </a:p>
          <a:p>
            <a:pPr algn="just"/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822970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001821" y="236948"/>
            <a:ext cx="6123707" cy="1924362"/>
          </a:xfrm>
          <a:solidFill>
            <a:schemeClr val="accent1">
              <a:lumMod val="40000"/>
              <a:lumOff val="60000"/>
            </a:schemeClr>
          </a:solidFill>
        </p:spPr>
        <p:txBody>
          <a:bodyPr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pt-BR" sz="2400" dirty="0" smtClean="0"/>
              <a:t>Quantificação da Interação G x A</a:t>
            </a:r>
          </a:p>
          <a:p>
            <a:pPr marL="914400" lvl="1" indent="-457200">
              <a:buFont typeface="+mj-lt"/>
              <a:buAutoNum type="arabicPeriod"/>
            </a:pPr>
            <a:r>
              <a:rPr lang="pt-BR" sz="1800" dirty="0" smtClean="0"/>
              <a:t>Teste dos Pressupostos da ANOVA</a:t>
            </a:r>
          </a:p>
          <a:p>
            <a:pPr marL="914400" lvl="1" indent="-457200">
              <a:buFont typeface="+mj-lt"/>
              <a:buAutoNum type="arabicPeriod"/>
            </a:pPr>
            <a:r>
              <a:rPr lang="pt-BR" sz="1800" dirty="0" smtClean="0"/>
              <a:t>Análises Individuais</a:t>
            </a:r>
          </a:p>
          <a:p>
            <a:pPr marL="914400" lvl="1" indent="-457200">
              <a:buFont typeface="+mj-lt"/>
              <a:buAutoNum type="arabicPeriod"/>
            </a:pPr>
            <a:endParaRPr lang="pt-BR" b="1" dirty="0" smtClean="0"/>
          </a:p>
          <a:p>
            <a:pPr marL="914400" lvl="1" indent="-457200">
              <a:buFont typeface="+mj-lt"/>
              <a:buAutoNum type="arabicPeriod"/>
            </a:pPr>
            <a:r>
              <a:rPr lang="pt-BR" b="1" dirty="0" smtClean="0"/>
              <a:t>Teste de Homogeneidade de Variância</a:t>
            </a:r>
          </a:p>
        </p:txBody>
      </p:sp>
      <p:graphicFrame>
        <p:nvGraphicFramePr>
          <p:cNvPr id="10" name="Tabela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1170752"/>
              </p:ext>
            </p:extLst>
          </p:nvPr>
        </p:nvGraphicFramePr>
        <p:xfrm>
          <a:off x="346365" y="2377209"/>
          <a:ext cx="11569860" cy="12668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7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831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31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831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831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8315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8315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8315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8315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88315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88315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88315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88315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190500">
                <a:tc rowSpan="2"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Parâmetros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gridSpan="12"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Ambientes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r" fontAlgn="b"/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pPr algn="r" fontAlgn="b"/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pPr algn="r" fontAlgn="b"/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pPr algn="r" fontAlgn="b"/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pPr algn="r" fontAlgn="b"/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pPr algn="r" fontAlgn="b"/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pPr algn="r" fontAlgn="b"/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pPr algn="r" fontAlgn="b"/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pPr algn="r" fontAlgn="b"/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pPr algn="r" fontAlgn="b"/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pPr algn="r" fontAlgn="b"/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pPr algn="l" fontAlgn="b"/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2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3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4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5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6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7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8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9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10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11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12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u="none" strike="noStrike" dirty="0" smtClean="0">
                          <a:effectLst/>
                        </a:rPr>
                        <a:t>Média</a:t>
                      </a:r>
                      <a:endParaRPr lang="pt-BR" sz="1600" b="0" i="0" u="none" strike="noStrike" dirty="0" smtClean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1647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2578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2520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2004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3098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2145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2768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1607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1436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3665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2599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2602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 smtClean="0">
                          <a:effectLst/>
                        </a:rPr>
                        <a:t>CV(%)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12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8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12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10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10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14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14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17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20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6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11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11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 err="1">
                          <a:effectLst/>
                        </a:rPr>
                        <a:t>QMRes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39061.57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42534.94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91445.76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40160.16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95976.04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90180.09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150171.8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74632.78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82483.84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48356.01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81733.09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81921.89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ixaDeTexto 10"/>
              <p:cNvSpPr txBox="1"/>
              <p:nvPr/>
            </p:nvSpPr>
            <p:spPr>
              <a:xfrm>
                <a:off x="3001821" y="4618180"/>
                <a:ext cx="7077579" cy="8843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𝑄𝑀𝑅𝑒𝑠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á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𝑥𝑖𝑚𝑜</m:t>
                          </m:r>
                        </m:num>
                        <m:den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𝑄𝑀𝑅𝑒𝑠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í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𝑛𝑖𝑚𝑜</m:t>
                          </m:r>
                        </m:den>
                      </m:f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pt-BR" sz="2800" dirty="0"/>
                            <m:t>150171.8</m:t>
                          </m:r>
                          <m:r>
                            <m:rPr>
                              <m:nor/>
                            </m:rPr>
                            <a:rPr lang="pt-BR" sz="2800" dirty="0">
                              <a:solidFill>
                                <a:srgbClr val="000000"/>
                              </a:solidFill>
                              <a:latin typeface="Calibri" panose="020F0502020204030204" pitchFamily="34" charset="0"/>
                            </a:rPr>
                            <m:t> 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pt-BR" sz="2800" dirty="0"/>
                            <m:t>39061.57</m:t>
                          </m:r>
                          <m:r>
                            <m:rPr>
                              <m:nor/>
                            </m:rPr>
                            <a:rPr lang="pt-BR" sz="2800" dirty="0">
                              <a:solidFill>
                                <a:srgbClr val="000000"/>
                              </a:solidFill>
                              <a:latin typeface="Calibri" panose="020F0502020204030204" pitchFamily="34" charset="0"/>
                            </a:rPr>
                            <m:t> </m:t>
                          </m:r>
                        </m:den>
                      </m:f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=3,85&lt;7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11" name="CaixaDeTexto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1821" y="4618180"/>
                <a:ext cx="7077579" cy="884345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84246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6CC9F4A8-A89D-44B4-A3DD-9950D641CFA8}"/>
              </a:ext>
            </a:extLst>
          </p:cNvPr>
          <p:cNvCxnSpPr/>
          <p:nvPr/>
        </p:nvCxnSpPr>
        <p:spPr>
          <a:xfrm>
            <a:off x="2095501" y="857250"/>
            <a:ext cx="8143875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2531" name="Text Box 9"/>
          <p:cNvSpPr txBox="1">
            <a:spLocks noChangeArrowheads="1"/>
          </p:cNvSpPr>
          <p:nvPr/>
        </p:nvSpPr>
        <p:spPr bwMode="auto">
          <a:xfrm>
            <a:off x="2024063" y="338138"/>
            <a:ext cx="522446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pt-BR" altLang="en-US" sz="2400" b="1">
                <a:latin typeface="Century Gothic" panose="020B0502020202020204" pitchFamily="34" charset="0"/>
              </a:rPr>
              <a:t>Passos da ANAVA conjunta:</a:t>
            </a:r>
          </a:p>
        </p:txBody>
      </p:sp>
      <p:sp>
        <p:nvSpPr>
          <p:cNvPr id="22532" name="Text Box 23"/>
          <p:cNvSpPr txBox="1">
            <a:spLocks noChangeArrowheads="1"/>
          </p:cNvSpPr>
          <p:nvPr/>
        </p:nvSpPr>
        <p:spPr bwMode="auto">
          <a:xfrm>
            <a:off x="2135188" y="1358901"/>
            <a:ext cx="80645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 eaLnBrk="1" hangingPunct="1">
              <a:spcBef>
                <a:spcPct val="50000"/>
              </a:spcBef>
              <a:buFont typeface="Wingdings" panose="05000000000000000000" pitchFamily="2" charset="2"/>
              <a:buAutoNum type="arabicPeriod" startAt="2"/>
            </a:pPr>
            <a:r>
              <a:rPr lang="pt-BR" altLang="en-US" sz="2000">
                <a:latin typeface="Century Gothic" panose="020B0502020202020204" pitchFamily="34" charset="0"/>
              </a:rPr>
              <a:t>Testar a homogeneidade das variâncias residuais</a:t>
            </a:r>
          </a:p>
        </p:txBody>
      </p:sp>
      <p:sp>
        <p:nvSpPr>
          <p:cNvPr id="32773" name="Text Box 23"/>
          <p:cNvSpPr txBox="1">
            <a:spLocks noChangeArrowheads="1"/>
          </p:cNvSpPr>
          <p:nvPr/>
        </p:nvSpPr>
        <p:spPr bwMode="auto">
          <a:xfrm>
            <a:off x="2351088" y="2151064"/>
            <a:ext cx="80645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 eaLnBrk="1" hangingPunct="1">
              <a:spcBef>
                <a:spcPct val="50000"/>
              </a:spcBef>
              <a:buFont typeface="Wingdings" panose="05000000000000000000" pitchFamily="2" charset="2"/>
              <a:buChar char="§"/>
            </a:pPr>
            <a:r>
              <a:rPr lang="pt-BR" altLang="en-US" sz="2000" b="1">
                <a:latin typeface="Century Gothic" panose="020B0502020202020204" pitchFamily="34" charset="0"/>
              </a:rPr>
              <a:t>O que fazer em caso de heterocedasticidade?</a:t>
            </a:r>
          </a:p>
        </p:txBody>
      </p:sp>
      <p:sp>
        <p:nvSpPr>
          <p:cNvPr id="52232" name="Text Box 23"/>
          <p:cNvSpPr txBox="1">
            <a:spLocks noChangeArrowheads="1"/>
          </p:cNvSpPr>
          <p:nvPr/>
        </p:nvSpPr>
        <p:spPr bwMode="auto">
          <a:xfrm>
            <a:off x="2566988" y="2997201"/>
            <a:ext cx="76327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 eaLnBrk="1" hangingPunct="1">
              <a:spcBef>
                <a:spcPct val="50000"/>
              </a:spcBef>
              <a:buFont typeface="Wingdings" panose="05000000000000000000" pitchFamily="2" charset="2"/>
              <a:buChar char="§"/>
            </a:pPr>
            <a:r>
              <a:rPr lang="pt-BR" altLang="en-US" sz="2000">
                <a:latin typeface="Century Gothic" panose="020B0502020202020204" pitchFamily="34" charset="0"/>
              </a:rPr>
              <a:t>Agrupar os experimentos cujos QME sejam homogêneos</a:t>
            </a:r>
          </a:p>
        </p:txBody>
      </p:sp>
      <p:sp>
        <p:nvSpPr>
          <p:cNvPr id="52233" name="Text Box 23"/>
          <p:cNvSpPr txBox="1">
            <a:spLocks noChangeArrowheads="1"/>
          </p:cNvSpPr>
          <p:nvPr/>
        </p:nvSpPr>
        <p:spPr bwMode="auto">
          <a:xfrm>
            <a:off x="2566988" y="3663951"/>
            <a:ext cx="76327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 eaLnBrk="1" hangingPunct="1">
              <a:spcBef>
                <a:spcPct val="50000"/>
              </a:spcBef>
              <a:buFont typeface="Wingdings" panose="05000000000000000000" pitchFamily="2" charset="2"/>
              <a:buChar char="§"/>
            </a:pPr>
            <a:r>
              <a:rPr lang="pt-BR" altLang="en-US" sz="2000">
                <a:latin typeface="Century Gothic" panose="020B0502020202020204" pitchFamily="34" charset="0"/>
              </a:rPr>
              <a:t>Análise conjunta usando o método proposto por Cochran (1954) </a:t>
            </a:r>
            <a:r>
              <a:rPr lang="pt-BR" altLang="en-US" sz="1500">
                <a:solidFill>
                  <a:srgbClr val="FF0000"/>
                </a:solidFill>
                <a:latin typeface="Century Gothic" panose="020B0502020202020204" pitchFamily="34" charset="0"/>
              </a:rPr>
              <a:t>(Pimentel Gomes, 2000)</a:t>
            </a:r>
          </a:p>
        </p:txBody>
      </p:sp>
      <p:sp>
        <p:nvSpPr>
          <p:cNvPr id="52234" name="Text Box 23"/>
          <p:cNvSpPr txBox="1">
            <a:spLocks noChangeArrowheads="1"/>
          </p:cNvSpPr>
          <p:nvPr/>
        </p:nvSpPr>
        <p:spPr bwMode="auto">
          <a:xfrm>
            <a:off x="2566988" y="4598989"/>
            <a:ext cx="76327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 eaLnBrk="1" hangingPunct="1">
              <a:spcBef>
                <a:spcPct val="50000"/>
              </a:spcBef>
              <a:buFont typeface="Wingdings" panose="05000000000000000000" pitchFamily="2" charset="2"/>
              <a:buChar char="§"/>
            </a:pPr>
            <a:r>
              <a:rPr lang="pt-BR" altLang="en-US" sz="2000">
                <a:latin typeface="Century Gothic" panose="020B0502020202020204" pitchFamily="34" charset="0"/>
              </a:rPr>
              <a:t>Análise conjunta via QM ponderados</a:t>
            </a:r>
            <a:endParaRPr lang="pt-BR" altLang="en-US" sz="1500">
              <a:solidFill>
                <a:srgbClr val="FF0000"/>
              </a:solidFill>
              <a:latin typeface="Century Gothic" panose="020B0502020202020204" pitchFamily="34" charset="0"/>
            </a:endParaRPr>
          </a:p>
        </p:txBody>
      </p:sp>
      <p:sp>
        <p:nvSpPr>
          <p:cNvPr id="2" name="Text Box 23"/>
          <p:cNvSpPr txBox="1">
            <a:spLocks noChangeArrowheads="1"/>
          </p:cNvSpPr>
          <p:nvPr/>
        </p:nvSpPr>
        <p:spPr bwMode="auto">
          <a:xfrm>
            <a:off x="2566988" y="5264151"/>
            <a:ext cx="763270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 eaLnBrk="1" hangingPunct="1">
              <a:spcBef>
                <a:spcPct val="50000"/>
              </a:spcBef>
              <a:buFont typeface="Wingdings" panose="05000000000000000000" pitchFamily="2" charset="2"/>
              <a:buChar char="§"/>
            </a:pPr>
            <a:r>
              <a:rPr lang="pt-BR" altLang="en-US" sz="2000">
                <a:latin typeface="Century Gothic" panose="020B0502020202020204" pitchFamily="34" charset="0"/>
              </a:rPr>
              <a:t>Análise conjunta via abordagem de modelos mistos utilizando diferentes estruturas de matrizes de variâncias e covariâncias residuais</a:t>
            </a:r>
            <a:endParaRPr lang="pt-BR" altLang="en-US" sz="1500">
              <a:solidFill>
                <a:srgbClr val="FF0000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5875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327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52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52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52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773" grpId="0"/>
      <p:bldP spid="52232" grpId="0"/>
      <p:bldP spid="52233" grpId="0"/>
      <p:bldP spid="52234" grpId="0"/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aixaDeTexto 13"/>
          <p:cNvSpPr txBox="1"/>
          <p:nvPr/>
        </p:nvSpPr>
        <p:spPr>
          <a:xfrm>
            <a:off x="221434" y="1365266"/>
            <a:ext cx="5708311" cy="498598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endParaRPr lang="pt-BR" sz="2000" dirty="0" smtClean="0"/>
          </a:p>
          <a:p>
            <a:pPr algn="ctr"/>
            <a:r>
              <a:rPr lang="pt-BR" sz="2800" dirty="0" smtClean="0"/>
              <a:t>Avaliações em </a:t>
            </a:r>
            <a:r>
              <a:rPr lang="pt-BR" sz="5400" dirty="0" smtClean="0">
                <a:solidFill>
                  <a:srgbClr val="FF0000"/>
                </a:solidFill>
              </a:rPr>
              <a:t>1</a:t>
            </a:r>
            <a:r>
              <a:rPr lang="pt-BR" sz="2800" dirty="0" smtClean="0"/>
              <a:t> Experimento</a:t>
            </a:r>
          </a:p>
          <a:p>
            <a:pPr algn="ctr"/>
            <a:endParaRPr lang="pt-BR" sz="2000" dirty="0" smtClean="0"/>
          </a:p>
          <a:p>
            <a:pPr algn="ctr"/>
            <a:endParaRPr lang="pt-BR" sz="2000" dirty="0"/>
          </a:p>
          <a:p>
            <a:pPr algn="ctr"/>
            <a:endParaRPr lang="pt-BR" sz="2000" dirty="0" smtClean="0"/>
          </a:p>
          <a:p>
            <a:pPr algn="ctr"/>
            <a:endParaRPr lang="pt-BR" sz="2000" dirty="0"/>
          </a:p>
          <a:p>
            <a:pPr algn="ctr"/>
            <a:endParaRPr lang="pt-BR" sz="2000" dirty="0" smtClean="0"/>
          </a:p>
          <a:p>
            <a:pPr algn="ctr"/>
            <a:endParaRPr lang="pt-BR" sz="2000" dirty="0"/>
          </a:p>
          <a:p>
            <a:pPr algn="ctr"/>
            <a:endParaRPr lang="pt-BR" sz="2000" dirty="0" smtClean="0"/>
          </a:p>
          <a:p>
            <a:pPr algn="ctr"/>
            <a:endParaRPr lang="pt-BR" sz="2000" dirty="0"/>
          </a:p>
          <a:p>
            <a:pPr algn="ctr"/>
            <a:endParaRPr lang="pt-BR" sz="2000" dirty="0" smtClean="0"/>
          </a:p>
          <a:p>
            <a:pPr algn="ctr"/>
            <a:endParaRPr lang="pt-BR" sz="2000" dirty="0"/>
          </a:p>
          <a:p>
            <a:pPr algn="ctr"/>
            <a:r>
              <a:rPr lang="pt-BR" sz="4400" dirty="0" smtClean="0"/>
              <a:t>F = G + </a:t>
            </a:r>
            <a:r>
              <a:rPr lang="pt-BR" sz="4400" dirty="0" smtClean="0"/>
              <a:t>A</a:t>
            </a:r>
            <a:endParaRPr lang="pt-BR" sz="4400" dirty="0" smtClean="0"/>
          </a:p>
        </p:txBody>
      </p:sp>
      <p:sp>
        <p:nvSpPr>
          <p:cNvPr id="6" name="Título 1"/>
          <p:cNvSpPr txBox="1">
            <a:spLocks/>
          </p:cNvSpPr>
          <p:nvPr/>
        </p:nvSpPr>
        <p:spPr>
          <a:xfrm>
            <a:off x="1002519" y="130313"/>
            <a:ext cx="10515600" cy="10164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dirty="0" smtClean="0"/>
              <a:t>Experimentação</a:t>
            </a:r>
          </a:p>
          <a:p>
            <a:pPr algn="ctr"/>
            <a:r>
              <a:rPr lang="pt-BR" dirty="0" smtClean="0"/>
              <a:t>Melhoramento de Plantas</a:t>
            </a:r>
            <a:endParaRPr lang="pt-BR" sz="4000" dirty="0"/>
          </a:p>
        </p:txBody>
      </p:sp>
      <p:sp>
        <p:nvSpPr>
          <p:cNvPr id="12" name="CaixaDeTexto 11"/>
          <p:cNvSpPr txBox="1"/>
          <p:nvPr/>
        </p:nvSpPr>
        <p:spPr>
          <a:xfrm>
            <a:off x="323272" y="4100359"/>
            <a:ext cx="5514109" cy="56874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pt-BR" dirty="0" smtClean="0"/>
              <a:t>Ensaios de competição entre linhagens, híbridos, clones</a:t>
            </a:r>
            <a:r>
              <a:rPr lang="pt-BR" dirty="0" smtClean="0"/>
              <a:t>.</a:t>
            </a:r>
            <a:endParaRPr lang="pt-BR" dirty="0" smtClean="0"/>
          </a:p>
        </p:txBody>
      </p:sp>
      <p:sp>
        <p:nvSpPr>
          <p:cNvPr id="13" name="CaixaDeTexto 12"/>
          <p:cNvSpPr txBox="1"/>
          <p:nvPr/>
        </p:nvSpPr>
        <p:spPr>
          <a:xfrm>
            <a:off x="323272" y="2715655"/>
            <a:ext cx="5514109" cy="101566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endParaRPr lang="pt-BR" sz="2000" dirty="0" smtClean="0"/>
          </a:p>
          <a:p>
            <a:pPr algn="ctr"/>
            <a:r>
              <a:rPr lang="pt-BR" sz="2000" dirty="0" smtClean="0"/>
              <a:t>Avaliação de progênies visando seleção.</a:t>
            </a:r>
          </a:p>
          <a:p>
            <a:pPr algn="ctr"/>
            <a:endParaRPr lang="pt-BR" sz="2000" dirty="0" smtClean="0"/>
          </a:p>
        </p:txBody>
      </p:sp>
      <p:sp>
        <p:nvSpPr>
          <p:cNvPr id="16" name="CaixaDeTexto 15"/>
          <p:cNvSpPr txBox="1"/>
          <p:nvPr/>
        </p:nvSpPr>
        <p:spPr>
          <a:xfrm>
            <a:off x="6031583" y="1365266"/>
            <a:ext cx="6086526" cy="501675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endParaRPr lang="pt-BR" sz="2000" dirty="0" smtClean="0"/>
          </a:p>
          <a:p>
            <a:pPr algn="ctr"/>
            <a:r>
              <a:rPr lang="pt-BR" sz="2800" dirty="0" smtClean="0"/>
              <a:t>Avaliações em </a:t>
            </a:r>
            <a:r>
              <a:rPr lang="pt-BR" sz="3200" dirty="0" smtClean="0">
                <a:solidFill>
                  <a:srgbClr val="FF0000"/>
                </a:solidFill>
              </a:rPr>
              <a:t>2 ou Mais</a:t>
            </a:r>
            <a:r>
              <a:rPr lang="pt-BR" dirty="0" smtClean="0"/>
              <a:t> </a:t>
            </a:r>
            <a:r>
              <a:rPr lang="pt-BR" sz="2800" dirty="0" smtClean="0"/>
              <a:t>Experimentos</a:t>
            </a:r>
          </a:p>
          <a:p>
            <a:pPr algn="ctr"/>
            <a:endParaRPr lang="pt-BR" sz="2000" dirty="0" smtClean="0"/>
          </a:p>
          <a:p>
            <a:pPr algn="ctr"/>
            <a:endParaRPr lang="pt-BR" sz="2000" dirty="0"/>
          </a:p>
          <a:p>
            <a:pPr algn="ctr"/>
            <a:endParaRPr lang="pt-BR" sz="2000" dirty="0" smtClean="0"/>
          </a:p>
          <a:p>
            <a:pPr algn="ctr"/>
            <a:endParaRPr lang="pt-BR" sz="2000" dirty="0" smtClean="0"/>
          </a:p>
          <a:p>
            <a:pPr algn="ctr"/>
            <a:endParaRPr lang="pt-BR" sz="2000" dirty="0"/>
          </a:p>
          <a:p>
            <a:pPr algn="ctr"/>
            <a:endParaRPr lang="pt-BR" sz="2000" dirty="0" smtClean="0"/>
          </a:p>
          <a:p>
            <a:pPr algn="ctr"/>
            <a:endParaRPr lang="pt-BR" sz="2000" dirty="0" smtClean="0"/>
          </a:p>
          <a:p>
            <a:pPr algn="ctr"/>
            <a:endParaRPr lang="pt-BR" sz="2000" dirty="0" smtClean="0"/>
          </a:p>
          <a:p>
            <a:pPr algn="ctr"/>
            <a:endParaRPr lang="pt-BR" sz="2000" dirty="0"/>
          </a:p>
          <a:p>
            <a:pPr algn="ctr"/>
            <a:endParaRPr lang="pt-BR" sz="4400" dirty="0" smtClean="0"/>
          </a:p>
          <a:p>
            <a:pPr algn="ctr"/>
            <a:r>
              <a:rPr lang="pt-BR" sz="4400" dirty="0" smtClean="0"/>
              <a:t>F = G + </a:t>
            </a:r>
            <a:r>
              <a:rPr lang="pt-BR" sz="4400" dirty="0" smtClean="0"/>
              <a:t>A </a:t>
            </a:r>
            <a:r>
              <a:rPr lang="pt-BR" sz="4400" dirty="0" smtClean="0"/>
              <a:t>+ </a:t>
            </a:r>
            <a:r>
              <a:rPr lang="pt-BR" sz="4400" dirty="0" err="1" smtClean="0"/>
              <a:t>GxA</a:t>
            </a:r>
            <a:endParaRPr lang="pt-BR" sz="4400" dirty="0" smtClean="0"/>
          </a:p>
        </p:txBody>
      </p:sp>
      <p:sp>
        <p:nvSpPr>
          <p:cNvPr id="17" name="CaixaDeTexto 16"/>
          <p:cNvSpPr txBox="1"/>
          <p:nvPr/>
        </p:nvSpPr>
        <p:spPr>
          <a:xfrm>
            <a:off x="6285345" y="4100359"/>
            <a:ext cx="5514109" cy="112274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pt-BR" dirty="0" smtClean="0"/>
              <a:t>Ensaios de competição entre linhagens, híbridos, clones.</a:t>
            </a:r>
          </a:p>
          <a:p>
            <a:pPr algn="ctr">
              <a:lnSpc>
                <a:spcPct val="200000"/>
              </a:lnSpc>
            </a:pPr>
            <a:r>
              <a:rPr lang="pt-BR" dirty="0" smtClean="0"/>
              <a:t>Ensaios de valor de cultivo e uso (VCU)</a:t>
            </a:r>
            <a:endParaRPr lang="pt-BR" dirty="0"/>
          </a:p>
        </p:txBody>
      </p:sp>
      <p:sp>
        <p:nvSpPr>
          <p:cNvPr id="18" name="CaixaDeTexto 17"/>
          <p:cNvSpPr txBox="1"/>
          <p:nvPr/>
        </p:nvSpPr>
        <p:spPr>
          <a:xfrm>
            <a:off x="6285345" y="2715655"/>
            <a:ext cx="5514109" cy="101566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endParaRPr lang="pt-BR" sz="2000" dirty="0" smtClean="0"/>
          </a:p>
          <a:p>
            <a:pPr algn="ctr"/>
            <a:r>
              <a:rPr lang="pt-BR" sz="2000" dirty="0" smtClean="0"/>
              <a:t>Avaliação de progênies visando seleção.</a:t>
            </a:r>
          </a:p>
          <a:p>
            <a:pPr algn="ctr"/>
            <a:endParaRPr lang="pt-BR" sz="2000" dirty="0" smtClean="0"/>
          </a:p>
        </p:txBody>
      </p:sp>
    </p:spTree>
    <p:extLst>
      <p:ext uri="{BB962C8B-B14F-4D97-AF65-F5344CB8AC3E}">
        <p14:creationId xmlns:p14="http://schemas.microsoft.com/office/powerpoint/2010/main" val="2771565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7667547"/>
              </p:ext>
            </p:extLst>
          </p:nvPr>
        </p:nvGraphicFramePr>
        <p:xfrm>
          <a:off x="6625309" y="2356223"/>
          <a:ext cx="5436000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1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1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0807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4392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BR" sz="1400" b="1" dirty="0" smtClean="0"/>
                        <a:t>F.V.</a:t>
                      </a:r>
                      <a:endParaRPr lang="pt-BR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b="1" dirty="0" smtClean="0"/>
                        <a:t>G.L</a:t>
                      </a:r>
                      <a:endParaRPr lang="pt-BR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b="1" dirty="0" smtClean="0"/>
                        <a:t>SQ</a:t>
                      </a:r>
                      <a:endParaRPr lang="pt-BR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b="1" dirty="0" smtClean="0"/>
                        <a:t>QM</a:t>
                      </a:r>
                      <a:endParaRPr lang="pt-BR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b="1" dirty="0" smtClean="0"/>
                        <a:t>F</a:t>
                      </a:r>
                      <a:endParaRPr lang="pt-BR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400" b="1" dirty="0" smtClean="0"/>
                        <a:t>Blocos/Ambientes</a:t>
                      </a:r>
                      <a:endParaRPr lang="pt-BR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b="1" dirty="0" smtClean="0"/>
                        <a:t>a(r-1)</a:t>
                      </a:r>
                      <a:endParaRPr lang="pt-BR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b="1" dirty="0" smtClean="0"/>
                        <a:t>SQB/A</a:t>
                      </a:r>
                      <a:endParaRPr lang="pt-BR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b="1" dirty="0" smtClean="0"/>
                        <a:t>QM(B/A)</a:t>
                      </a:r>
                      <a:endParaRPr lang="pt-BR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b="1" dirty="0" smtClean="0"/>
                        <a:t>Depende</a:t>
                      </a:r>
                      <a:endParaRPr lang="pt-BR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400" b="1" dirty="0" smtClean="0"/>
                        <a:t>Ambientes (A)</a:t>
                      </a:r>
                      <a:endParaRPr lang="pt-BR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b="1" dirty="0" smtClean="0"/>
                        <a:t>a - 1</a:t>
                      </a:r>
                      <a:endParaRPr lang="pt-BR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b="1" dirty="0" smtClean="0"/>
                        <a:t>SQA</a:t>
                      </a:r>
                      <a:endParaRPr lang="pt-BR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b="1" dirty="0" smtClean="0"/>
                        <a:t>QMA</a:t>
                      </a:r>
                      <a:endParaRPr lang="pt-BR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b="1" dirty="0" smtClean="0"/>
                        <a:t>Depende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400" b="1" dirty="0" smtClean="0"/>
                        <a:t>Genótipos (G)</a:t>
                      </a:r>
                      <a:endParaRPr lang="pt-BR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b="1" dirty="0" smtClean="0"/>
                        <a:t>g-1</a:t>
                      </a:r>
                      <a:endParaRPr lang="pt-BR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b="1" dirty="0" smtClean="0"/>
                        <a:t>SQG</a:t>
                      </a:r>
                      <a:endParaRPr lang="pt-BR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b="1" dirty="0" smtClean="0"/>
                        <a:t>QMG</a:t>
                      </a:r>
                      <a:endParaRPr lang="pt-BR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b="1" dirty="0" smtClean="0"/>
                        <a:t>Depende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400" b="1" dirty="0" smtClean="0"/>
                        <a:t>G x</a:t>
                      </a:r>
                      <a:r>
                        <a:rPr lang="pt-BR" sz="1400" b="1" baseline="0" dirty="0" smtClean="0"/>
                        <a:t> A</a:t>
                      </a:r>
                      <a:endParaRPr lang="pt-BR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b="1" dirty="0" smtClean="0"/>
                        <a:t>(g-1)(a-1)</a:t>
                      </a:r>
                      <a:endParaRPr lang="pt-BR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b="1" dirty="0" err="1" smtClean="0"/>
                        <a:t>GQGxA</a:t>
                      </a:r>
                      <a:endParaRPr lang="pt-BR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b="1" dirty="0" err="1" smtClean="0"/>
                        <a:t>QMGxA</a:t>
                      </a:r>
                      <a:endParaRPr lang="pt-BR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b="1" dirty="0" smtClean="0"/>
                        <a:t>Depende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400" b="1" dirty="0" smtClean="0"/>
                        <a:t>Resíduo</a:t>
                      </a:r>
                      <a:endParaRPr lang="pt-BR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b="1" dirty="0" smtClean="0"/>
                        <a:t>a(r-1)(g-1)</a:t>
                      </a:r>
                      <a:endParaRPr lang="pt-BR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b="1" dirty="0" err="1" smtClean="0"/>
                        <a:t>SQRes</a:t>
                      </a:r>
                      <a:endParaRPr lang="pt-BR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b="1" dirty="0" err="1" smtClean="0"/>
                        <a:t>QMRes</a:t>
                      </a:r>
                      <a:endParaRPr lang="pt-BR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400" b="1" dirty="0" smtClean="0"/>
                        <a:t>Total</a:t>
                      </a:r>
                      <a:endParaRPr lang="pt-BR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b="1" dirty="0" err="1" smtClean="0"/>
                        <a:t>Agr</a:t>
                      </a:r>
                      <a:r>
                        <a:rPr lang="pt-BR" sz="1400" b="1" dirty="0" smtClean="0"/>
                        <a:t> - 1</a:t>
                      </a:r>
                      <a:endParaRPr lang="pt-BR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b="1" dirty="0" err="1" smtClean="0"/>
                        <a:t>SQtotal</a:t>
                      </a:r>
                      <a:endParaRPr lang="pt-BR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tângulo 7"/>
              <p:cNvSpPr/>
              <p:nvPr/>
            </p:nvSpPr>
            <p:spPr>
              <a:xfrm>
                <a:off x="129310" y="1339960"/>
                <a:ext cx="6598794" cy="5579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𝑗𝑘</m:t>
                          </m:r>
                        </m:sub>
                      </m:sSub>
                      <m:r>
                        <a:rPr lang="pt-BR" sz="28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𝐺𝐴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𝑖𝑗𝑘</m:t>
                          </m:r>
                        </m:sub>
                      </m:sSub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8" name="Retângulo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310" y="1339960"/>
                <a:ext cx="6598794" cy="55791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Imagem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2021520"/>
            <a:ext cx="6162812" cy="454553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1" name="Título 1"/>
          <p:cNvSpPr>
            <a:spLocks noGrp="1"/>
          </p:cNvSpPr>
          <p:nvPr>
            <p:ph type="title"/>
          </p:nvPr>
        </p:nvSpPr>
        <p:spPr>
          <a:xfrm>
            <a:off x="1755437" y="143858"/>
            <a:ext cx="9817727" cy="1130760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pPr algn="ctr"/>
            <a:r>
              <a:rPr lang="pt-BR" dirty="0" smtClean="0"/>
              <a:t>Quantificação da Interação G x A</a:t>
            </a:r>
            <a:br>
              <a:rPr lang="pt-BR" dirty="0" smtClean="0"/>
            </a:br>
            <a:r>
              <a:rPr lang="pt-BR" dirty="0" smtClean="0"/>
              <a:t>ANOVA Conjunta - Totais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84740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7021" y="805360"/>
            <a:ext cx="9682522" cy="2060389"/>
          </a:xfrm>
          <a:prstGeom prst="rect">
            <a:avLst/>
          </a:prstGeom>
        </p:spPr>
      </p:pic>
      <p:sp>
        <p:nvSpPr>
          <p:cNvPr id="9" name="Retângulo 8"/>
          <p:cNvSpPr/>
          <p:nvPr/>
        </p:nvSpPr>
        <p:spPr>
          <a:xfrm>
            <a:off x="7420564" y="351509"/>
            <a:ext cx="211679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000" b="1" dirty="0" smtClean="0"/>
              <a:t>Efeitos Aleatórios:</a:t>
            </a:r>
            <a:endParaRPr lang="pt-BR" sz="2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tângulo 9"/>
              <p:cNvSpPr/>
              <p:nvPr/>
            </p:nvSpPr>
            <p:spPr>
              <a:xfrm>
                <a:off x="5154039" y="319772"/>
                <a:ext cx="146367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𝐺𝐴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10" name="Retângulo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4039" y="319772"/>
                <a:ext cx="1463670" cy="52322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tângulo 10"/>
          <p:cNvSpPr/>
          <p:nvPr/>
        </p:nvSpPr>
        <p:spPr>
          <a:xfrm>
            <a:off x="1167021" y="360319"/>
            <a:ext cx="202914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pt-BR" sz="2000" b="1" dirty="0" smtClean="0"/>
              <a:t>Modelo </a:t>
            </a:r>
            <a:r>
              <a:rPr lang="pt-BR" sz="2000" b="1" dirty="0" smtClean="0"/>
              <a:t>Misto</a:t>
            </a:r>
            <a:endParaRPr lang="pt-BR" sz="2000" b="1" dirty="0"/>
          </a:p>
        </p:txBody>
      </p:sp>
      <p:sp>
        <p:nvSpPr>
          <p:cNvPr id="12" name="Retângulo 11"/>
          <p:cNvSpPr/>
          <p:nvPr/>
        </p:nvSpPr>
        <p:spPr>
          <a:xfrm>
            <a:off x="3721903" y="387392"/>
            <a:ext cx="15595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000" b="1" dirty="0" smtClean="0"/>
              <a:t>Efeitos Fixos:</a:t>
            </a:r>
            <a:endParaRPr lang="pt-BR" sz="2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tângulo 12"/>
              <p:cNvSpPr/>
              <p:nvPr/>
            </p:nvSpPr>
            <p:spPr>
              <a:xfrm>
                <a:off x="9417656" y="308248"/>
                <a:ext cx="83106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13" name="Retângulo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7656" y="308248"/>
                <a:ext cx="831061" cy="52322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CaixaDeTexto 17"/>
          <p:cNvSpPr txBox="1"/>
          <p:nvPr/>
        </p:nvSpPr>
        <p:spPr>
          <a:xfrm>
            <a:off x="4284033" y="3180320"/>
            <a:ext cx="4116699" cy="70788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Hipóteses de Nulidade (H</a:t>
            </a:r>
            <a:r>
              <a:rPr lang="pt-BR" sz="2000" baseline="-25000" dirty="0" smtClean="0"/>
              <a:t>0</a:t>
            </a:r>
            <a:r>
              <a:rPr lang="pt-BR" sz="2000" dirty="0" smtClean="0"/>
              <a:t>)</a:t>
            </a:r>
          </a:p>
          <a:p>
            <a:pPr algn="ctr"/>
            <a:r>
              <a:rPr lang="pt-BR" sz="2000" dirty="0" smtClean="0"/>
              <a:t>Modelo Fixo</a:t>
            </a:r>
          </a:p>
        </p:txBody>
      </p:sp>
      <p:sp>
        <p:nvSpPr>
          <p:cNvPr id="19" name="CaixaDeTexto 18"/>
          <p:cNvSpPr txBox="1"/>
          <p:nvPr/>
        </p:nvSpPr>
        <p:spPr>
          <a:xfrm>
            <a:off x="1167021" y="4202777"/>
            <a:ext cx="10350724" cy="40011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000" dirty="0"/>
              <a:t>H</a:t>
            </a:r>
            <a:r>
              <a:rPr lang="pt-BR" sz="2000" baseline="-25000" dirty="0"/>
              <a:t>0 </a:t>
            </a:r>
            <a:r>
              <a:rPr lang="pt-BR" sz="2000" baseline="-25000" dirty="0" smtClean="0"/>
              <a:t> </a:t>
            </a:r>
            <a:r>
              <a:rPr lang="pt-BR" sz="2000" dirty="0" smtClean="0"/>
              <a:t>Genótipos (G): As médias gerais dos genótipos não diferem estatisticamente para o caráter;</a:t>
            </a:r>
          </a:p>
        </p:txBody>
      </p:sp>
      <p:sp>
        <p:nvSpPr>
          <p:cNvPr id="20" name="CaixaDeTexto 19"/>
          <p:cNvSpPr txBox="1"/>
          <p:nvPr/>
        </p:nvSpPr>
        <p:spPr>
          <a:xfrm>
            <a:off x="1167021" y="5025179"/>
            <a:ext cx="10350724" cy="40011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000" dirty="0" smtClean="0"/>
              <a:t>H</a:t>
            </a:r>
            <a:r>
              <a:rPr lang="pt-BR" sz="2000" baseline="-25000" dirty="0" smtClean="0"/>
              <a:t>0</a:t>
            </a:r>
            <a:r>
              <a:rPr lang="pt-BR" sz="2000" dirty="0" smtClean="0"/>
              <a:t> Ambientes (A): As médias dos ambientes não </a:t>
            </a:r>
            <a:r>
              <a:rPr lang="pt-BR" sz="2000" dirty="0"/>
              <a:t>diferem estatisticamente para o caráter</a:t>
            </a:r>
            <a:r>
              <a:rPr lang="pt-BR" sz="2000" dirty="0" smtClean="0"/>
              <a:t>;</a:t>
            </a:r>
          </a:p>
        </p:txBody>
      </p:sp>
      <p:sp>
        <p:nvSpPr>
          <p:cNvPr id="21" name="CaixaDeTexto 20"/>
          <p:cNvSpPr txBox="1"/>
          <p:nvPr/>
        </p:nvSpPr>
        <p:spPr>
          <a:xfrm>
            <a:off x="1167021" y="5911048"/>
            <a:ext cx="10350724" cy="707886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000" dirty="0"/>
              <a:t>H</a:t>
            </a:r>
            <a:r>
              <a:rPr lang="pt-BR" sz="2000" baseline="-25000" dirty="0"/>
              <a:t>0 </a:t>
            </a:r>
            <a:r>
              <a:rPr lang="pt-BR" sz="2000" baseline="-25000" dirty="0" smtClean="0"/>
              <a:t> </a:t>
            </a:r>
            <a:r>
              <a:rPr lang="pt-BR" sz="2000" dirty="0" smtClean="0"/>
              <a:t>G x A: Os genótipos não apresentam comportamento diferencial ao longo dos ambientes, em termos de médias.</a:t>
            </a:r>
          </a:p>
        </p:txBody>
      </p:sp>
    </p:spTree>
    <p:extLst>
      <p:ext uri="{BB962C8B-B14F-4D97-AF65-F5344CB8AC3E}">
        <p14:creationId xmlns:p14="http://schemas.microsoft.com/office/powerpoint/2010/main" val="2414427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610" y="674542"/>
            <a:ext cx="9770588" cy="2543745"/>
          </a:xfrm>
          <a:prstGeom prst="rect">
            <a:avLst/>
          </a:prstGeom>
        </p:spPr>
      </p:pic>
      <p:sp>
        <p:nvSpPr>
          <p:cNvPr id="15" name="Retângulo 14"/>
          <p:cNvSpPr/>
          <p:nvPr/>
        </p:nvSpPr>
        <p:spPr>
          <a:xfrm>
            <a:off x="4413987" y="182578"/>
            <a:ext cx="211679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000" b="1" dirty="0" smtClean="0"/>
              <a:t>Efeitos Aleatórios:</a:t>
            </a:r>
            <a:endParaRPr lang="pt-BR" sz="2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tângulo 15"/>
              <p:cNvSpPr/>
              <p:nvPr/>
            </p:nvSpPr>
            <p:spPr>
              <a:xfrm>
                <a:off x="6379296" y="113209"/>
                <a:ext cx="216187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𝐺𝐴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16" name="Retângulo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9296" y="113209"/>
                <a:ext cx="2161874" cy="52322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tângulo 16"/>
          <p:cNvSpPr/>
          <p:nvPr/>
        </p:nvSpPr>
        <p:spPr>
          <a:xfrm>
            <a:off x="1181889" y="198206"/>
            <a:ext cx="240315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pt-BR" sz="2000" b="1" dirty="0" smtClean="0"/>
              <a:t>Modelo </a:t>
            </a:r>
            <a:r>
              <a:rPr lang="pt-BR" sz="2000" b="1" dirty="0" smtClean="0"/>
              <a:t>Aleatório</a:t>
            </a:r>
            <a:endParaRPr lang="pt-BR" sz="2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aixaDeTexto 17"/>
              <p:cNvSpPr txBox="1"/>
              <p:nvPr/>
            </p:nvSpPr>
            <p:spPr>
              <a:xfrm>
                <a:off x="3334325" y="4645234"/>
                <a:ext cx="5754253" cy="431272"/>
              </a:xfrm>
              <a:prstGeom prst="rect">
                <a:avLst/>
              </a:prstGeom>
              <a:solidFill>
                <a:schemeClr val="accent2"/>
              </a:solidFill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342900" indent="-342900" algn="ctr">
                  <a:buFont typeface="Arial" panose="020B0604020202020204" pitchFamily="34" charset="0"/>
                  <a:buChar char="•"/>
                </a:pPr>
                <a:r>
                  <a:rPr lang="pt-BR" sz="2000" dirty="0"/>
                  <a:t>H</a:t>
                </a:r>
                <a:r>
                  <a:rPr lang="pt-BR" sz="2000" baseline="-25000" dirty="0"/>
                  <a:t>0 </a:t>
                </a:r>
                <a:r>
                  <a:rPr lang="pt-BR" sz="2000" baseline="-25000" dirty="0" smtClean="0"/>
                  <a:t> </a:t>
                </a:r>
                <a:r>
                  <a:rPr lang="pt-BR" sz="2000" dirty="0" smtClean="0"/>
                  <a:t>Genótipos (G):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pt-BR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B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  <m:sup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pt-BR" sz="20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pt-BR" sz="2000" dirty="0"/>
              </a:p>
            </p:txBody>
          </p:sp>
        </mc:Choice>
        <mc:Fallback xmlns="">
          <p:sp>
            <p:nvSpPr>
              <p:cNvPr id="18" name="CaixaDeTexto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4325" y="4645234"/>
                <a:ext cx="5754253" cy="431272"/>
              </a:xfrm>
              <a:prstGeom prst="rect">
                <a:avLst/>
              </a:prstGeom>
              <a:blipFill rotWithShape="0">
                <a:blip r:embed="rId4"/>
                <a:stretch>
                  <a:fillRect t="-2740" b="-1780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aixaDeTexto 18"/>
              <p:cNvSpPr txBox="1"/>
              <p:nvPr/>
            </p:nvSpPr>
            <p:spPr>
              <a:xfrm>
                <a:off x="3334325" y="5491304"/>
                <a:ext cx="5754253" cy="400110"/>
              </a:xfrm>
              <a:prstGeom prst="rect">
                <a:avLst/>
              </a:prstGeom>
              <a:solidFill>
                <a:srgbClr val="92D050"/>
              </a:solidFill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342900" indent="-342900" algn="ctr">
                  <a:buFont typeface="Arial" panose="020B0604020202020204" pitchFamily="34" charset="0"/>
                  <a:buChar char="•"/>
                </a:pPr>
                <a:r>
                  <a:rPr lang="pt-BR" sz="2000" dirty="0" smtClean="0"/>
                  <a:t>H</a:t>
                </a:r>
                <a:r>
                  <a:rPr lang="pt-BR" sz="2000" baseline="-25000" dirty="0" smtClean="0"/>
                  <a:t>0</a:t>
                </a:r>
                <a:r>
                  <a:rPr lang="pt-BR" sz="2000" dirty="0" smtClean="0"/>
                  <a:t> Ambientes (A):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pt-BR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B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pt-BR" sz="20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pt-BR" sz="2000" dirty="0" smtClean="0"/>
              </a:p>
            </p:txBody>
          </p:sp>
        </mc:Choice>
        <mc:Fallback xmlns="">
          <p:sp>
            <p:nvSpPr>
              <p:cNvPr id="19" name="CaixaDeTexto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4325" y="5491304"/>
                <a:ext cx="5754253" cy="400110"/>
              </a:xfrm>
              <a:prstGeom prst="rect">
                <a:avLst/>
              </a:prstGeom>
              <a:blipFill rotWithShape="0">
                <a:blip r:embed="rId5"/>
                <a:stretch>
                  <a:fillRect t="-7463" b="-2537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aixaDeTexto 19"/>
              <p:cNvSpPr txBox="1"/>
              <p:nvPr/>
            </p:nvSpPr>
            <p:spPr>
              <a:xfrm>
                <a:off x="3334326" y="6289738"/>
                <a:ext cx="5754253" cy="431272"/>
              </a:xfrm>
              <a:prstGeom prst="rect">
                <a:avLst/>
              </a:prstGeom>
              <a:solidFill>
                <a:srgbClr val="00B0F0"/>
              </a:solidFill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2000" dirty="0" smtClean="0"/>
                  <a:t>H</a:t>
                </a:r>
                <a:r>
                  <a:rPr lang="pt-BR" sz="2000" baseline="-25000" dirty="0"/>
                  <a:t>0 </a:t>
                </a:r>
                <a:r>
                  <a:rPr lang="pt-BR" sz="2000" baseline="-25000" dirty="0" smtClean="0"/>
                  <a:t> </a:t>
                </a:r>
                <a:r>
                  <a:rPr lang="pt-BR" sz="2000" dirty="0" smtClean="0"/>
                  <a:t>G x A: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pt-BR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B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pt-BR" sz="20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pt-BR" sz="2000" dirty="0"/>
              </a:p>
            </p:txBody>
          </p:sp>
        </mc:Choice>
        <mc:Fallback xmlns="">
          <p:sp>
            <p:nvSpPr>
              <p:cNvPr id="20" name="CaixaDeTexto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4326" y="6289738"/>
                <a:ext cx="5754253" cy="431272"/>
              </a:xfrm>
              <a:prstGeom prst="rect">
                <a:avLst/>
              </a:prstGeom>
              <a:blipFill rotWithShape="0">
                <a:blip r:embed="rId6"/>
                <a:stretch>
                  <a:fillRect t="-4110" b="-1780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CaixaDeTexto 20"/>
          <p:cNvSpPr txBox="1"/>
          <p:nvPr/>
        </p:nvSpPr>
        <p:spPr>
          <a:xfrm>
            <a:off x="4051500" y="3577817"/>
            <a:ext cx="4116699" cy="70788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Hipóteses de Nulidade (H</a:t>
            </a:r>
            <a:r>
              <a:rPr lang="pt-BR" sz="2000" baseline="-25000" dirty="0" smtClean="0"/>
              <a:t>0</a:t>
            </a:r>
            <a:r>
              <a:rPr lang="pt-BR" sz="2000" dirty="0" smtClean="0"/>
              <a:t>)</a:t>
            </a:r>
          </a:p>
          <a:p>
            <a:pPr algn="ctr"/>
            <a:r>
              <a:rPr lang="pt-BR" sz="2000" dirty="0" smtClean="0"/>
              <a:t>Modelo Aleatório</a:t>
            </a:r>
          </a:p>
        </p:txBody>
      </p:sp>
    </p:spTree>
    <p:extLst>
      <p:ext uri="{BB962C8B-B14F-4D97-AF65-F5344CB8AC3E}">
        <p14:creationId xmlns:p14="http://schemas.microsoft.com/office/powerpoint/2010/main" val="487738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/>
          <p:cNvSpPr/>
          <p:nvPr/>
        </p:nvSpPr>
        <p:spPr>
          <a:xfrm>
            <a:off x="6788627" y="278047"/>
            <a:ext cx="211679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000" b="1" dirty="0" smtClean="0"/>
              <a:t>Efeitos Aleatórios:</a:t>
            </a:r>
            <a:endParaRPr lang="pt-BR" sz="2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tângulo 9"/>
              <p:cNvSpPr/>
              <p:nvPr/>
            </p:nvSpPr>
            <p:spPr>
              <a:xfrm>
                <a:off x="4926980" y="177660"/>
                <a:ext cx="50821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10" name="Retângulo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6980" y="177660"/>
                <a:ext cx="508216" cy="52322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tângulo 10"/>
          <p:cNvSpPr/>
          <p:nvPr/>
        </p:nvSpPr>
        <p:spPr>
          <a:xfrm>
            <a:off x="1018667" y="234532"/>
            <a:ext cx="202914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pt-BR" sz="2000" b="1" dirty="0" smtClean="0"/>
              <a:t>Modelo Misto</a:t>
            </a:r>
            <a:endParaRPr lang="pt-BR" sz="2000" b="1" dirty="0"/>
          </a:p>
        </p:txBody>
      </p:sp>
      <p:sp>
        <p:nvSpPr>
          <p:cNvPr id="12" name="Retângulo 11"/>
          <p:cNvSpPr/>
          <p:nvPr/>
        </p:nvSpPr>
        <p:spPr>
          <a:xfrm>
            <a:off x="3573549" y="261605"/>
            <a:ext cx="15595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000" b="1" dirty="0" smtClean="0"/>
              <a:t>Efeitos Fixos:</a:t>
            </a:r>
            <a:endParaRPr lang="pt-BR" sz="2000" b="1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388" y="741128"/>
            <a:ext cx="9883317" cy="250067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tângulo 13"/>
              <p:cNvSpPr/>
              <p:nvPr/>
            </p:nvSpPr>
            <p:spPr>
              <a:xfrm>
                <a:off x="8723601" y="216492"/>
                <a:ext cx="178651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𝐺𝐴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14" name="Retângulo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3601" y="216492"/>
                <a:ext cx="1786515" cy="52322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CaixaDeTexto 19"/>
          <p:cNvSpPr txBox="1"/>
          <p:nvPr/>
        </p:nvSpPr>
        <p:spPr>
          <a:xfrm>
            <a:off x="4051500" y="3282054"/>
            <a:ext cx="4116699" cy="70788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Hipóteses de Nulidade (H</a:t>
            </a:r>
            <a:r>
              <a:rPr lang="pt-BR" sz="2000" baseline="-25000" dirty="0" smtClean="0"/>
              <a:t>0</a:t>
            </a:r>
            <a:r>
              <a:rPr lang="pt-BR" sz="2000" dirty="0" smtClean="0"/>
              <a:t>)</a:t>
            </a:r>
          </a:p>
          <a:p>
            <a:pPr algn="ctr"/>
            <a:r>
              <a:rPr lang="pt-BR" sz="2000" dirty="0" smtClean="0"/>
              <a:t>Modelo Misto</a:t>
            </a:r>
          </a:p>
        </p:txBody>
      </p:sp>
      <p:sp>
        <p:nvSpPr>
          <p:cNvPr id="21" name="CaixaDeTexto 20"/>
          <p:cNvSpPr txBox="1"/>
          <p:nvPr/>
        </p:nvSpPr>
        <p:spPr>
          <a:xfrm>
            <a:off x="1130076" y="4382457"/>
            <a:ext cx="10350724" cy="40011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000" dirty="0"/>
              <a:t>H</a:t>
            </a:r>
            <a:r>
              <a:rPr lang="pt-BR" sz="2000" baseline="-25000" dirty="0"/>
              <a:t>0 </a:t>
            </a:r>
            <a:r>
              <a:rPr lang="pt-BR" sz="2000" baseline="-25000" dirty="0" smtClean="0"/>
              <a:t> </a:t>
            </a:r>
            <a:r>
              <a:rPr lang="pt-BR" sz="2000" dirty="0" smtClean="0"/>
              <a:t>Genótipos (G): As médias gerais dos genótipos não diferem estatisticamente para o caráter;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CaixaDeTexto 21"/>
              <p:cNvSpPr txBox="1"/>
              <p:nvPr/>
            </p:nvSpPr>
            <p:spPr>
              <a:xfrm>
                <a:off x="3334326" y="6289738"/>
                <a:ext cx="5754253" cy="431272"/>
              </a:xfrm>
              <a:prstGeom prst="rect">
                <a:avLst/>
              </a:prstGeom>
              <a:solidFill>
                <a:srgbClr val="00B0F0"/>
              </a:solidFill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2000" dirty="0" smtClean="0"/>
                  <a:t>H</a:t>
                </a:r>
                <a:r>
                  <a:rPr lang="pt-BR" sz="2000" baseline="-25000" dirty="0"/>
                  <a:t>0 </a:t>
                </a:r>
                <a:r>
                  <a:rPr lang="pt-BR" sz="2000" baseline="-25000" dirty="0" smtClean="0"/>
                  <a:t> </a:t>
                </a:r>
                <a:r>
                  <a:rPr lang="pt-BR" sz="2000" dirty="0" smtClean="0"/>
                  <a:t>G x A: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pt-BR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B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pt-BR" sz="20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pt-BR" sz="2000" dirty="0"/>
              </a:p>
            </p:txBody>
          </p:sp>
        </mc:Choice>
        <mc:Fallback xmlns="">
          <p:sp>
            <p:nvSpPr>
              <p:cNvPr id="22" name="CaixaDeTexto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4326" y="6289738"/>
                <a:ext cx="5754253" cy="431272"/>
              </a:xfrm>
              <a:prstGeom prst="rect">
                <a:avLst/>
              </a:prstGeom>
              <a:blipFill rotWithShape="0">
                <a:blip r:embed="rId5"/>
                <a:stretch>
                  <a:fillRect t="-4110" b="-1780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aixaDeTexto 22"/>
              <p:cNvSpPr txBox="1"/>
              <p:nvPr/>
            </p:nvSpPr>
            <p:spPr>
              <a:xfrm>
                <a:off x="3334325" y="5276681"/>
                <a:ext cx="5754253" cy="400110"/>
              </a:xfrm>
              <a:prstGeom prst="rect">
                <a:avLst/>
              </a:prstGeom>
              <a:solidFill>
                <a:srgbClr val="92D050"/>
              </a:solidFill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342900" indent="-342900" algn="ctr">
                  <a:buFont typeface="Arial" panose="020B0604020202020204" pitchFamily="34" charset="0"/>
                  <a:buChar char="•"/>
                </a:pPr>
                <a:r>
                  <a:rPr lang="pt-BR" sz="2000" dirty="0" smtClean="0"/>
                  <a:t>H</a:t>
                </a:r>
                <a:r>
                  <a:rPr lang="pt-BR" sz="2000" baseline="-25000" dirty="0" smtClean="0"/>
                  <a:t>0</a:t>
                </a:r>
                <a:r>
                  <a:rPr lang="pt-BR" sz="2000" dirty="0" smtClean="0"/>
                  <a:t> Ambientes (A):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pt-BR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B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pt-BR" sz="20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pt-BR" sz="2000" dirty="0" smtClean="0"/>
              </a:p>
            </p:txBody>
          </p:sp>
        </mc:Choice>
        <mc:Fallback xmlns="">
          <p:sp>
            <p:nvSpPr>
              <p:cNvPr id="23" name="CaixaDeTexto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4325" y="5276681"/>
                <a:ext cx="5754253" cy="400110"/>
              </a:xfrm>
              <a:prstGeom prst="rect">
                <a:avLst/>
              </a:prstGeom>
              <a:blipFill rotWithShape="0">
                <a:blip r:embed="rId6"/>
                <a:stretch>
                  <a:fillRect t="-7463" b="-2537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07218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264" y="491197"/>
            <a:ext cx="9884496" cy="2936056"/>
          </a:xfrm>
          <a:prstGeom prst="rect">
            <a:avLst/>
          </a:prstGeom>
        </p:spPr>
      </p:pic>
      <p:sp>
        <p:nvSpPr>
          <p:cNvPr id="15" name="Retângulo 14"/>
          <p:cNvSpPr/>
          <p:nvPr/>
        </p:nvSpPr>
        <p:spPr>
          <a:xfrm>
            <a:off x="6712224" y="100387"/>
            <a:ext cx="211679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000" b="1" dirty="0" smtClean="0"/>
              <a:t>Efeitos Aleatórios:</a:t>
            </a:r>
            <a:endParaRPr lang="pt-BR" sz="2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tângulo 15"/>
              <p:cNvSpPr/>
              <p:nvPr/>
            </p:nvSpPr>
            <p:spPr>
              <a:xfrm>
                <a:off x="4850577" y="0"/>
                <a:ext cx="50821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16" name="Retângulo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0577" y="0"/>
                <a:ext cx="508216" cy="52322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tângulo 16"/>
          <p:cNvSpPr/>
          <p:nvPr/>
        </p:nvSpPr>
        <p:spPr>
          <a:xfrm>
            <a:off x="942264" y="56872"/>
            <a:ext cx="202914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pt-BR" sz="2000" b="1" dirty="0" smtClean="0"/>
              <a:t>Modelo Misto</a:t>
            </a:r>
            <a:endParaRPr lang="pt-BR" sz="2000" b="1" dirty="0"/>
          </a:p>
        </p:txBody>
      </p:sp>
      <p:sp>
        <p:nvSpPr>
          <p:cNvPr id="18" name="Retângulo 17"/>
          <p:cNvSpPr/>
          <p:nvPr/>
        </p:nvSpPr>
        <p:spPr>
          <a:xfrm>
            <a:off x="3497146" y="83945"/>
            <a:ext cx="15595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000" b="1" dirty="0" smtClean="0"/>
              <a:t>Efeitos Fixos:</a:t>
            </a:r>
            <a:endParaRPr lang="pt-BR" sz="2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tângulo 18"/>
              <p:cNvSpPr/>
              <p:nvPr/>
            </p:nvSpPr>
            <p:spPr>
              <a:xfrm>
                <a:off x="8647198" y="38832"/>
                <a:ext cx="179715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𝐺𝐴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19" name="Retângulo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47198" y="38832"/>
                <a:ext cx="1797159" cy="52322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CaixaDeTexto 19"/>
          <p:cNvSpPr txBox="1"/>
          <p:nvPr/>
        </p:nvSpPr>
        <p:spPr>
          <a:xfrm>
            <a:off x="4051500" y="3282054"/>
            <a:ext cx="4116699" cy="70788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Hipóteses de Nulidade (H</a:t>
            </a:r>
            <a:r>
              <a:rPr lang="pt-BR" sz="2000" baseline="-25000" dirty="0" smtClean="0"/>
              <a:t>0</a:t>
            </a:r>
            <a:r>
              <a:rPr lang="pt-BR" sz="2000" dirty="0" smtClean="0"/>
              <a:t>)</a:t>
            </a:r>
          </a:p>
          <a:p>
            <a:pPr algn="ctr"/>
            <a:r>
              <a:rPr lang="pt-BR" sz="2000" dirty="0" smtClean="0"/>
              <a:t>Modelo Misto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CaixaDeTexto 21"/>
              <p:cNvSpPr txBox="1"/>
              <p:nvPr/>
            </p:nvSpPr>
            <p:spPr>
              <a:xfrm>
                <a:off x="3334326" y="6289738"/>
                <a:ext cx="5754253" cy="431272"/>
              </a:xfrm>
              <a:prstGeom prst="rect">
                <a:avLst/>
              </a:prstGeom>
              <a:solidFill>
                <a:srgbClr val="00B0F0"/>
              </a:solidFill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2000" dirty="0" smtClean="0"/>
                  <a:t>H</a:t>
                </a:r>
                <a:r>
                  <a:rPr lang="pt-BR" sz="2000" baseline="-25000" dirty="0"/>
                  <a:t>0 </a:t>
                </a:r>
                <a:r>
                  <a:rPr lang="pt-BR" sz="2000" baseline="-25000" dirty="0" smtClean="0"/>
                  <a:t> </a:t>
                </a:r>
                <a:r>
                  <a:rPr lang="pt-BR" sz="2000" dirty="0" smtClean="0"/>
                  <a:t>G x A: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pt-BR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B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pt-BR" sz="20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pt-BR" sz="2000" dirty="0"/>
              </a:p>
            </p:txBody>
          </p:sp>
        </mc:Choice>
        <mc:Fallback xmlns="">
          <p:sp>
            <p:nvSpPr>
              <p:cNvPr id="22" name="CaixaDeTexto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4326" y="6289738"/>
                <a:ext cx="5754253" cy="431272"/>
              </a:xfrm>
              <a:prstGeom prst="rect">
                <a:avLst/>
              </a:prstGeom>
              <a:blipFill rotWithShape="0">
                <a:blip r:embed="rId5"/>
                <a:stretch>
                  <a:fillRect t="-4110" b="-1780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CaixaDeTexto 23"/>
          <p:cNvSpPr txBox="1"/>
          <p:nvPr/>
        </p:nvSpPr>
        <p:spPr>
          <a:xfrm>
            <a:off x="1157784" y="5346790"/>
            <a:ext cx="10350724" cy="40011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000" dirty="0" smtClean="0"/>
              <a:t>H</a:t>
            </a:r>
            <a:r>
              <a:rPr lang="pt-BR" sz="2000" baseline="-25000" dirty="0" smtClean="0"/>
              <a:t>0</a:t>
            </a:r>
            <a:r>
              <a:rPr lang="pt-BR" sz="2000" dirty="0" smtClean="0"/>
              <a:t> Ambientes (A): As médias dos ambientes não </a:t>
            </a:r>
            <a:r>
              <a:rPr lang="pt-BR" sz="2000" dirty="0"/>
              <a:t>diferem estatisticamente para o caráter</a:t>
            </a:r>
            <a:r>
              <a:rPr lang="pt-BR" sz="2000" dirty="0" smtClean="0"/>
              <a:t>;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aixaDeTexto 24"/>
              <p:cNvSpPr txBox="1"/>
              <p:nvPr/>
            </p:nvSpPr>
            <p:spPr>
              <a:xfrm>
                <a:off x="3334325" y="4291702"/>
                <a:ext cx="5754253" cy="431272"/>
              </a:xfrm>
              <a:prstGeom prst="rect">
                <a:avLst/>
              </a:prstGeom>
              <a:solidFill>
                <a:schemeClr val="accent2"/>
              </a:solidFill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342900" indent="-342900" algn="ctr">
                  <a:buFont typeface="Arial" panose="020B0604020202020204" pitchFamily="34" charset="0"/>
                  <a:buChar char="•"/>
                </a:pPr>
                <a:r>
                  <a:rPr lang="pt-BR" sz="2000" dirty="0"/>
                  <a:t>H</a:t>
                </a:r>
                <a:r>
                  <a:rPr lang="pt-BR" sz="2000" baseline="-25000" dirty="0"/>
                  <a:t>0 </a:t>
                </a:r>
                <a:r>
                  <a:rPr lang="pt-BR" sz="2000" baseline="-25000" dirty="0" smtClean="0"/>
                  <a:t> </a:t>
                </a:r>
                <a:r>
                  <a:rPr lang="pt-BR" sz="2000" dirty="0" smtClean="0"/>
                  <a:t>Genótipos (G):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pt-BR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B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  <m:sup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pt-BR" sz="20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pt-BR" sz="2000" dirty="0"/>
              </a:p>
            </p:txBody>
          </p:sp>
        </mc:Choice>
        <mc:Fallback xmlns="">
          <p:sp>
            <p:nvSpPr>
              <p:cNvPr id="25" name="CaixaDeTexto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4325" y="4291702"/>
                <a:ext cx="5754253" cy="431272"/>
              </a:xfrm>
              <a:prstGeom prst="rect">
                <a:avLst/>
              </a:prstGeom>
              <a:blipFill rotWithShape="0">
                <a:blip r:embed="rId6"/>
                <a:stretch>
                  <a:fillRect t="-2740" b="-1780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2876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Avaliação de 400 progênies em dois locais</a:t>
            </a:r>
          </a:p>
          <a:p>
            <a:r>
              <a:rPr lang="pt-BR" dirty="0" smtClean="0"/>
              <a:t>Avaliação de 25 linhagens em 40 experimentos (ambientes)</a:t>
            </a:r>
          </a:p>
          <a:p>
            <a:r>
              <a:rPr lang="pt-BR" dirty="0" smtClean="0"/>
              <a:t>Avaliação de 30 clones em 10 locais (ambientes)</a:t>
            </a:r>
          </a:p>
          <a:p>
            <a:r>
              <a:rPr lang="pt-BR" dirty="0" smtClean="0"/>
              <a:t>Avaliação de 20 híbridos em 200 </a:t>
            </a:r>
            <a:r>
              <a:rPr lang="pt-BR" dirty="0" smtClean="0"/>
              <a:t>locais</a:t>
            </a:r>
          </a:p>
          <a:p>
            <a:r>
              <a:rPr lang="pt-BR" dirty="0" smtClean="0"/>
              <a:t>Avaliação de 20 progênies em 2 locais</a:t>
            </a:r>
            <a:endParaRPr lang="pt-BR" dirty="0" smtClean="0"/>
          </a:p>
          <a:p>
            <a:endParaRPr lang="pt-BR" dirty="0"/>
          </a:p>
          <a:p>
            <a:pPr marL="0" indent="0" algn="ctr">
              <a:buNone/>
            </a:pPr>
            <a:r>
              <a:rPr lang="pt-BR" b="1" dirty="0" smtClean="0">
                <a:solidFill>
                  <a:srgbClr val="FF0000"/>
                </a:solidFill>
              </a:rPr>
              <a:t>Qual a natureza dos </a:t>
            </a:r>
            <a:r>
              <a:rPr lang="pt-BR" b="1" dirty="0" smtClean="0">
                <a:solidFill>
                  <a:srgbClr val="FF0000"/>
                </a:solidFill>
              </a:rPr>
              <a:t>efeitos e dos modelos </a:t>
            </a:r>
            <a:r>
              <a:rPr lang="pt-BR" b="1" dirty="0" smtClean="0">
                <a:solidFill>
                  <a:srgbClr val="FF0000"/>
                </a:solidFill>
              </a:rPr>
              <a:t>a serem adotados?</a:t>
            </a:r>
            <a:endParaRPr lang="pt-BR" b="1" dirty="0">
              <a:solidFill>
                <a:srgbClr val="FF0000"/>
              </a:solidFill>
            </a:endParaRPr>
          </a:p>
        </p:txBody>
      </p:sp>
      <p:sp>
        <p:nvSpPr>
          <p:cNvPr id="4" name="Título 1"/>
          <p:cNvSpPr txBox="1">
            <a:spLocks/>
          </p:cNvSpPr>
          <p:nvPr/>
        </p:nvSpPr>
        <p:spPr>
          <a:xfrm>
            <a:off x="1755437" y="143858"/>
            <a:ext cx="9817727" cy="11307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dirty="0" smtClean="0"/>
              <a:t>Situações Experimentais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09286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6583" y="1426285"/>
            <a:ext cx="6944782" cy="51222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Retângulo 8"/>
          <p:cNvSpPr/>
          <p:nvPr/>
        </p:nvSpPr>
        <p:spPr>
          <a:xfrm>
            <a:off x="4516582" y="4248728"/>
            <a:ext cx="5024581" cy="31600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Título 1"/>
          <p:cNvSpPr>
            <a:spLocks noGrp="1"/>
          </p:cNvSpPr>
          <p:nvPr>
            <p:ph type="title"/>
          </p:nvPr>
        </p:nvSpPr>
        <p:spPr>
          <a:xfrm>
            <a:off x="1279019" y="245458"/>
            <a:ext cx="9817727" cy="807487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pt-BR" dirty="0" smtClean="0"/>
              <a:t>Análise Conjunta de Variância</a:t>
            </a:r>
            <a:endParaRPr lang="pt-BR" dirty="0"/>
          </a:p>
        </p:txBody>
      </p:sp>
      <p:sp>
        <p:nvSpPr>
          <p:cNvPr id="19" name="Retângulo 18"/>
          <p:cNvSpPr/>
          <p:nvPr/>
        </p:nvSpPr>
        <p:spPr>
          <a:xfrm>
            <a:off x="510510" y="2697814"/>
            <a:ext cx="211679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000" b="1" dirty="0" smtClean="0"/>
              <a:t>Efeitos Aleatórios:</a:t>
            </a:r>
            <a:endParaRPr lang="pt-BR" sz="2000" b="1" dirty="0"/>
          </a:p>
        </p:txBody>
      </p:sp>
      <p:sp>
        <p:nvSpPr>
          <p:cNvPr id="20" name="Retângulo 19"/>
          <p:cNvSpPr/>
          <p:nvPr/>
        </p:nvSpPr>
        <p:spPr>
          <a:xfrm>
            <a:off x="554337" y="1278080"/>
            <a:ext cx="202914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pt-BR" sz="2000" b="1" dirty="0" smtClean="0"/>
              <a:t>Modelo Misto</a:t>
            </a:r>
            <a:endParaRPr lang="pt-BR" sz="2000" b="1" dirty="0"/>
          </a:p>
        </p:txBody>
      </p:sp>
      <p:sp>
        <p:nvSpPr>
          <p:cNvPr id="21" name="Retângulo 20"/>
          <p:cNvSpPr/>
          <p:nvPr/>
        </p:nvSpPr>
        <p:spPr>
          <a:xfrm>
            <a:off x="554337" y="1780432"/>
            <a:ext cx="15595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000" b="1" dirty="0" smtClean="0"/>
              <a:t>Efeitos Fixos:</a:t>
            </a:r>
            <a:endParaRPr lang="pt-BR" sz="2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tângulo 22"/>
              <p:cNvSpPr/>
              <p:nvPr/>
            </p:nvSpPr>
            <p:spPr>
              <a:xfrm>
                <a:off x="510510" y="3097924"/>
                <a:ext cx="178651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𝐺𝐴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23" name="Retângulo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510" y="3097924"/>
                <a:ext cx="1786515" cy="52322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tângulo 23"/>
              <p:cNvSpPr/>
              <p:nvPr/>
            </p:nvSpPr>
            <p:spPr>
              <a:xfrm>
                <a:off x="554337" y="2113039"/>
                <a:ext cx="50821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24" name="Retângulo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337" y="2113039"/>
                <a:ext cx="508216" cy="52322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CaixaDeTexto 24"/>
          <p:cNvSpPr txBox="1"/>
          <p:nvPr/>
        </p:nvSpPr>
        <p:spPr>
          <a:xfrm>
            <a:off x="453005" y="3697911"/>
            <a:ext cx="3688042" cy="70788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Hipóteses de Nulidade (H</a:t>
            </a:r>
            <a:r>
              <a:rPr lang="pt-BR" sz="2000" baseline="-25000" dirty="0" smtClean="0"/>
              <a:t>0</a:t>
            </a:r>
            <a:r>
              <a:rPr lang="pt-BR" sz="2000" dirty="0" smtClean="0"/>
              <a:t>)</a:t>
            </a:r>
          </a:p>
          <a:p>
            <a:pPr algn="ctr"/>
            <a:r>
              <a:rPr lang="pt-BR" sz="2000" dirty="0" smtClean="0"/>
              <a:t>Modelo Misto</a:t>
            </a:r>
          </a:p>
        </p:txBody>
      </p:sp>
      <p:sp>
        <p:nvSpPr>
          <p:cNvPr id="26" name="CaixaDeTexto 25"/>
          <p:cNvSpPr txBox="1"/>
          <p:nvPr/>
        </p:nvSpPr>
        <p:spPr>
          <a:xfrm>
            <a:off x="453004" y="4492028"/>
            <a:ext cx="3688042" cy="1323439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000" dirty="0"/>
              <a:t>H</a:t>
            </a:r>
            <a:r>
              <a:rPr lang="pt-BR" sz="2000" baseline="-25000" dirty="0"/>
              <a:t>0 </a:t>
            </a:r>
            <a:r>
              <a:rPr lang="pt-BR" sz="2000" baseline="-25000" dirty="0" smtClean="0"/>
              <a:t> </a:t>
            </a:r>
            <a:r>
              <a:rPr lang="pt-BR" sz="2000" dirty="0" smtClean="0"/>
              <a:t>Genótipos (G): As médias gerais dos genótipos não diferem estatisticamente para o caráter;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CaixaDeTexto 26"/>
              <p:cNvSpPr txBox="1"/>
              <p:nvPr/>
            </p:nvSpPr>
            <p:spPr>
              <a:xfrm>
                <a:off x="418311" y="6345166"/>
                <a:ext cx="3722735" cy="431272"/>
              </a:xfrm>
              <a:prstGeom prst="rect">
                <a:avLst/>
              </a:prstGeom>
              <a:solidFill>
                <a:srgbClr val="00B0F0"/>
              </a:solidFill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2000" dirty="0" smtClean="0"/>
                  <a:t>H</a:t>
                </a:r>
                <a:r>
                  <a:rPr lang="pt-BR" sz="2000" baseline="-25000" dirty="0"/>
                  <a:t>0 </a:t>
                </a:r>
                <a:r>
                  <a:rPr lang="pt-BR" sz="2000" baseline="-25000" dirty="0" smtClean="0"/>
                  <a:t> </a:t>
                </a:r>
                <a:r>
                  <a:rPr lang="pt-BR" sz="2000" dirty="0" smtClean="0"/>
                  <a:t>G x A: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pt-BR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B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pt-BR" sz="20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pt-BR" sz="2000" dirty="0"/>
              </a:p>
            </p:txBody>
          </p:sp>
        </mc:Choice>
        <mc:Fallback xmlns="">
          <p:sp>
            <p:nvSpPr>
              <p:cNvPr id="27" name="CaixaDeTexto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311" y="6345166"/>
                <a:ext cx="3722735" cy="431272"/>
              </a:xfrm>
              <a:prstGeom prst="rect">
                <a:avLst/>
              </a:prstGeom>
              <a:blipFill rotWithShape="0">
                <a:blip r:embed="rId5"/>
                <a:stretch>
                  <a:fillRect t="-4110" b="-1780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CaixaDeTexto 27"/>
              <p:cNvSpPr txBox="1"/>
              <p:nvPr/>
            </p:nvSpPr>
            <p:spPr>
              <a:xfrm>
                <a:off x="438099" y="5862427"/>
                <a:ext cx="3702948" cy="400110"/>
              </a:xfrm>
              <a:prstGeom prst="rect">
                <a:avLst/>
              </a:prstGeom>
              <a:solidFill>
                <a:srgbClr val="92D050"/>
              </a:solidFill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342900" indent="-342900" algn="ctr">
                  <a:buFont typeface="Arial" panose="020B0604020202020204" pitchFamily="34" charset="0"/>
                  <a:buChar char="•"/>
                </a:pPr>
                <a:r>
                  <a:rPr lang="pt-BR" sz="2000" dirty="0" smtClean="0"/>
                  <a:t>H</a:t>
                </a:r>
                <a:r>
                  <a:rPr lang="pt-BR" sz="2000" baseline="-25000" dirty="0" smtClean="0"/>
                  <a:t>0</a:t>
                </a:r>
                <a:r>
                  <a:rPr lang="pt-BR" sz="2000" dirty="0" smtClean="0"/>
                  <a:t> Ambientes (A):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pt-BR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B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pt-BR" sz="20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pt-BR" sz="2000" dirty="0" smtClean="0"/>
              </a:p>
            </p:txBody>
          </p:sp>
        </mc:Choice>
        <mc:Fallback xmlns="">
          <p:sp>
            <p:nvSpPr>
              <p:cNvPr id="28" name="CaixaDeTexto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099" y="5862427"/>
                <a:ext cx="3702948" cy="400110"/>
              </a:xfrm>
              <a:prstGeom prst="rect">
                <a:avLst/>
              </a:prstGeom>
              <a:blipFill rotWithShape="0">
                <a:blip r:embed="rId6"/>
                <a:stretch>
                  <a:fillRect t="-7463" b="-2537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54054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/>
          <p:cNvSpPr/>
          <p:nvPr/>
        </p:nvSpPr>
        <p:spPr>
          <a:xfrm>
            <a:off x="6788627" y="278047"/>
            <a:ext cx="211679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000" b="1" dirty="0" smtClean="0"/>
              <a:t>Efeitos Aleatórios:</a:t>
            </a:r>
            <a:endParaRPr lang="pt-BR" sz="2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tângulo 9"/>
              <p:cNvSpPr/>
              <p:nvPr/>
            </p:nvSpPr>
            <p:spPr>
              <a:xfrm>
                <a:off x="4926980" y="177660"/>
                <a:ext cx="50821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10" name="Retângulo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6980" y="177660"/>
                <a:ext cx="508216" cy="52322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tângulo 10"/>
          <p:cNvSpPr/>
          <p:nvPr/>
        </p:nvSpPr>
        <p:spPr>
          <a:xfrm>
            <a:off x="1018667" y="234532"/>
            <a:ext cx="202914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pt-BR" sz="2000" b="1" dirty="0" smtClean="0"/>
              <a:t>Modelo Misto</a:t>
            </a:r>
            <a:endParaRPr lang="pt-BR" sz="2000" b="1" dirty="0"/>
          </a:p>
        </p:txBody>
      </p:sp>
      <p:sp>
        <p:nvSpPr>
          <p:cNvPr id="12" name="Retângulo 11"/>
          <p:cNvSpPr/>
          <p:nvPr/>
        </p:nvSpPr>
        <p:spPr>
          <a:xfrm>
            <a:off x="3573549" y="261605"/>
            <a:ext cx="15595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000" b="1" dirty="0" smtClean="0"/>
              <a:t>Efeitos Fixos:</a:t>
            </a:r>
            <a:endParaRPr lang="pt-BR" sz="2000" b="1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388" y="741128"/>
            <a:ext cx="9883317" cy="250067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tângulo 13"/>
              <p:cNvSpPr/>
              <p:nvPr/>
            </p:nvSpPr>
            <p:spPr>
              <a:xfrm>
                <a:off x="8723601" y="216492"/>
                <a:ext cx="178651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𝐺𝐴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14" name="Retângulo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3601" y="216492"/>
                <a:ext cx="1786515" cy="52322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Imagem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2631" y="3321219"/>
            <a:ext cx="4552565" cy="335785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5" name="Retângulo 14"/>
          <p:cNvSpPr/>
          <p:nvPr/>
        </p:nvSpPr>
        <p:spPr>
          <a:xfrm>
            <a:off x="5791355" y="3241806"/>
            <a:ext cx="614297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000" b="1" dirty="0" smtClean="0"/>
              <a:t>Resolva: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000" b="1" dirty="0" smtClean="0"/>
              <a:t>Encontre os valores de F e os p-valores associados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000" b="1" dirty="0" smtClean="0"/>
              <a:t>Encontre os componentes de variância associados aos efeitos aleatórios</a:t>
            </a:r>
            <a:endParaRPr lang="pt-BR" sz="2000" b="1" dirty="0"/>
          </a:p>
        </p:txBody>
      </p:sp>
    </p:spTree>
    <p:extLst>
      <p:ext uri="{BB962C8B-B14F-4D97-AF65-F5344CB8AC3E}">
        <p14:creationId xmlns:p14="http://schemas.microsoft.com/office/powerpoint/2010/main" val="612549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/>
          <p:cNvSpPr/>
          <p:nvPr/>
        </p:nvSpPr>
        <p:spPr>
          <a:xfrm>
            <a:off x="2463599" y="44625"/>
            <a:ext cx="6981591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itchFamily="34" charset="0"/>
                <a:cs typeface="Arial" pitchFamily="34" charset="0"/>
              </a:rPr>
              <a:t>Interação Genótipos x Ambientes</a:t>
            </a:r>
          </a:p>
        </p:txBody>
      </p:sp>
      <p:sp>
        <p:nvSpPr>
          <p:cNvPr id="11" name="Espaço Reservado para Conteúdo 2"/>
          <p:cNvSpPr>
            <a:spLocks noGrp="1"/>
          </p:cNvSpPr>
          <p:nvPr>
            <p:ph idx="1"/>
          </p:nvPr>
        </p:nvSpPr>
        <p:spPr>
          <a:xfrm>
            <a:off x="1981200" y="1279302"/>
            <a:ext cx="8229600" cy="4525963"/>
          </a:xfrm>
        </p:spPr>
        <p:txBody>
          <a:bodyPr>
            <a:noAutofit/>
          </a:bodyPr>
          <a:lstStyle/>
          <a:p>
            <a:pPr marL="400050" lvl="1" indent="0">
              <a:lnSpc>
                <a:spcPct val="170000"/>
              </a:lnSpc>
              <a:buNone/>
            </a:pPr>
            <a:endParaRPr lang="pt-BR" sz="1800" b="1" baseline="-25000" dirty="0"/>
          </a:p>
          <a:p>
            <a:pPr marL="400050" lvl="1" indent="0">
              <a:lnSpc>
                <a:spcPct val="170000"/>
              </a:lnSpc>
              <a:buNone/>
            </a:pPr>
            <a:endParaRPr lang="pt-BR" sz="1800" b="1" dirty="0"/>
          </a:p>
          <a:p>
            <a:pPr marL="400050" lvl="1" indent="0">
              <a:lnSpc>
                <a:spcPct val="170000"/>
              </a:lnSpc>
              <a:buNone/>
            </a:pPr>
            <a:endParaRPr lang="pt-BR" sz="14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</p:txBody>
      </p:sp>
      <p:sp>
        <p:nvSpPr>
          <p:cNvPr id="16" name="Retângulo de cantos arredondados 15"/>
          <p:cNvSpPr/>
          <p:nvPr/>
        </p:nvSpPr>
        <p:spPr>
          <a:xfrm>
            <a:off x="2279576" y="1052736"/>
            <a:ext cx="2304256" cy="864096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Interação G x A</a:t>
            </a:r>
          </a:p>
          <a:p>
            <a:pPr algn="ctr"/>
            <a:r>
              <a:rPr lang="pt-BR" dirty="0"/>
              <a:t>Não Significativa </a:t>
            </a:r>
          </a:p>
        </p:txBody>
      </p:sp>
      <p:sp>
        <p:nvSpPr>
          <p:cNvPr id="17" name="Retângulo de cantos arredondados 16"/>
          <p:cNvSpPr/>
          <p:nvPr/>
        </p:nvSpPr>
        <p:spPr>
          <a:xfrm>
            <a:off x="6471986" y="1052736"/>
            <a:ext cx="2304256" cy="864096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Interação G x A</a:t>
            </a:r>
          </a:p>
          <a:p>
            <a:pPr algn="ctr"/>
            <a:r>
              <a:rPr lang="pt-BR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Significativa **</a:t>
            </a:r>
          </a:p>
        </p:txBody>
      </p:sp>
      <p:sp>
        <p:nvSpPr>
          <p:cNvPr id="3" name="Seta para baixo 2"/>
          <p:cNvSpPr/>
          <p:nvPr/>
        </p:nvSpPr>
        <p:spPr>
          <a:xfrm>
            <a:off x="3215680" y="2200218"/>
            <a:ext cx="432048" cy="115677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Seta para baixo 14"/>
          <p:cNvSpPr/>
          <p:nvPr/>
        </p:nvSpPr>
        <p:spPr>
          <a:xfrm>
            <a:off x="7408090" y="2060848"/>
            <a:ext cx="432048" cy="47487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/>
          <p:cNvSpPr txBox="1"/>
          <p:nvPr/>
        </p:nvSpPr>
        <p:spPr>
          <a:xfrm>
            <a:off x="2135560" y="3573017"/>
            <a:ext cx="24482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Teste de comparação entre médias</a:t>
            </a:r>
          </a:p>
        </p:txBody>
      </p:sp>
      <p:sp>
        <p:nvSpPr>
          <p:cNvPr id="18" name="Seta para baixo 17"/>
          <p:cNvSpPr/>
          <p:nvPr/>
        </p:nvSpPr>
        <p:spPr>
          <a:xfrm>
            <a:off x="3215680" y="4509120"/>
            <a:ext cx="432048" cy="86409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CaixaDeTexto 18"/>
          <p:cNvSpPr txBox="1"/>
          <p:nvPr/>
        </p:nvSpPr>
        <p:spPr>
          <a:xfrm>
            <a:off x="2207568" y="5734998"/>
            <a:ext cx="24482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Recomendação de Cultivares</a:t>
            </a:r>
          </a:p>
        </p:txBody>
      </p:sp>
      <p:sp>
        <p:nvSpPr>
          <p:cNvPr id="20" name="CaixaDeTexto 19"/>
          <p:cNvSpPr txBox="1"/>
          <p:nvPr/>
        </p:nvSpPr>
        <p:spPr>
          <a:xfrm>
            <a:off x="6255963" y="2636912"/>
            <a:ext cx="2869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Estudos Pormenorizados</a:t>
            </a:r>
          </a:p>
        </p:txBody>
      </p:sp>
      <p:cxnSp>
        <p:nvCxnSpPr>
          <p:cNvPr id="8" name="Conector de seta reta 7"/>
          <p:cNvCxnSpPr>
            <a:stCxn id="20" idx="2"/>
            <a:endCxn id="30" idx="0"/>
          </p:cNvCxnSpPr>
          <p:nvPr/>
        </p:nvCxnSpPr>
        <p:spPr>
          <a:xfrm flipH="1">
            <a:off x="6420036" y="3006244"/>
            <a:ext cx="1270704" cy="422756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de seta reta 23"/>
          <p:cNvCxnSpPr>
            <a:stCxn id="20" idx="2"/>
            <a:endCxn id="31" idx="0"/>
          </p:cNvCxnSpPr>
          <p:nvPr/>
        </p:nvCxnSpPr>
        <p:spPr>
          <a:xfrm>
            <a:off x="7690740" y="3006244"/>
            <a:ext cx="1681624" cy="422756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tângulo de cantos arredondados 29"/>
          <p:cNvSpPr/>
          <p:nvPr/>
        </p:nvSpPr>
        <p:spPr>
          <a:xfrm>
            <a:off x="5375920" y="3429000"/>
            <a:ext cx="2088232" cy="864096"/>
          </a:xfrm>
          <a:prstGeom prst="round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Ponto de Vista: Ambientes</a:t>
            </a:r>
          </a:p>
        </p:txBody>
      </p:sp>
      <p:sp>
        <p:nvSpPr>
          <p:cNvPr id="31" name="Retângulo de cantos arredondados 30"/>
          <p:cNvSpPr/>
          <p:nvPr/>
        </p:nvSpPr>
        <p:spPr>
          <a:xfrm>
            <a:off x="8328248" y="3429000"/>
            <a:ext cx="2088232" cy="86409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Ponto de Vista: Genótipos</a:t>
            </a:r>
          </a:p>
        </p:txBody>
      </p:sp>
      <p:sp>
        <p:nvSpPr>
          <p:cNvPr id="35" name="CaixaDeTexto 34"/>
          <p:cNvSpPr txBox="1"/>
          <p:nvPr/>
        </p:nvSpPr>
        <p:spPr>
          <a:xfrm>
            <a:off x="4943872" y="4365104"/>
            <a:ext cx="30162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pt-BR" dirty="0"/>
              <a:t>Natureza da Interação </a:t>
            </a:r>
            <a:r>
              <a:rPr lang="pt-BR" dirty="0" err="1"/>
              <a:t>GxA</a:t>
            </a:r>
            <a:endParaRPr lang="pt-BR" dirty="0"/>
          </a:p>
          <a:p>
            <a:pPr marL="285750" indent="-285750">
              <a:buFont typeface="Arial" pitchFamily="34" charset="0"/>
              <a:buChar char="•"/>
            </a:pPr>
            <a:r>
              <a:rPr lang="pt-BR" dirty="0"/>
              <a:t>Estratificação Ambiental</a:t>
            </a:r>
          </a:p>
          <a:p>
            <a:pPr algn="ctr"/>
            <a:endParaRPr lang="pt-BR" dirty="0"/>
          </a:p>
        </p:txBody>
      </p:sp>
      <p:sp>
        <p:nvSpPr>
          <p:cNvPr id="36" name="CaixaDeTexto 35"/>
          <p:cNvSpPr txBox="1"/>
          <p:nvPr/>
        </p:nvSpPr>
        <p:spPr>
          <a:xfrm>
            <a:off x="8366183" y="4365104"/>
            <a:ext cx="20162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pt-BR" dirty="0"/>
              <a:t>Adaptabilidade e Estabilidade</a:t>
            </a:r>
          </a:p>
          <a:p>
            <a:pPr algn="ctr"/>
            <a:endParaRPr lang="pt-BR" dirty="0"/>
          </a:p>
        </p:txBody>
      </p:sp>
      <p:sp>
        <p:nvSpPr>
          <p:cNvPr id="41" name="Seta para baixo 40"/>
          <p:cNvSpPr/>
          <p:nvPr/>
        </p:nvSpPr>
        <p:spPr>
          <a:xfrm>
            <a:off x="6168008" y="5085185"/>
            <a:ext cx="432048" cy="56054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" name="CaixaDeTexto 41"/>
          <p:cNvSpPr txBox="1"/>
          <p:nvPr/>
        </p:nvSpPr>
        <p:spPr>
          <a:xfrm>
            <a:off x="5031826" y="5734997"/>
            <a:ext cx="24482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Recomendação de Cultivares</a:t>
            </a:r>
          </a:p>
        </p:txBody>
      </p:sp>
      <p:sp>
        <p:nvSpPr>
          <p:cNvPr id="43" name="CaixaDeTexto 42"/>
          <p:cNvSpPr txBox="1"/>
          <p:nvPr/>
        </p:nvSpPr>
        <p:spPr>
          <a:xfrm>
            <a:off x="8148228" y="5733257"/>
            <a:ext cx="24482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Recomendação de Cultivares</a:t>
            </a:r>
          </a:p>
        </p:txBody>
      </p:sp>
      <p:sp>
        <p:nvSpPr>
          <p:cNvPr id="44" name="Seta para baixo 43"/>
          <p:cNvSpPr/>
          <p:nvPr/>
        </p:nvSpPr>
        <p:spPr>
          <a:xfrm>
            <a:off x="9225677" y="5085185"/>
            <a:ext cx="432048" cy="56054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04902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2682045"/>
              </p:ext>
            </p:extLst>
          </p:nvPr>
        </p:nvGraphicFramePr>
        <p:xfrm>
          <a:off x="424874" y="203199"/>
          <a:ext cx="11194470" cy="652691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996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96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996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996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996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9960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9960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9960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9960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9960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79960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79960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79960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79960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</a:tblGrid>
              <a:tr h="269460">
                <a:tc rowSpan="2"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 smtClean="0">
                          <a:solidFill>
                            <a:schemeClr val="bg1"/>
                          </a:solidFill>
                          <a:effectLst/>
                        </a:rPr>
                        <a:t>GEN</a:t>
                      </a:r>
                      <a:endParaRPr lang="pt-BR" sz="18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rgbClr val="0070C0"/>
                    </a:solidFill>
                  </a:tcPr>
                </a:tc>
                <a:tc gridSpan="12"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 smtClean="0">
                          <a:solidFill>
                            <a:schemeClr val="bg1"/>
                          </a:solidFill>
                          <a:effectLst/>
                        </a:rPr>
                        <a:t>Ambientes</a:t>
                      </a:r>
                      <a:endParaRPr lang="pt-BR" sz="18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b"/>
                </a:tc>
                <a:tc hMerge="1">
                  <a:txBody>
                    <a:bodyPr/>
                    <a:lstStyle/>
                    <a:p>
                      <a:pPr algn="l" fontAlgn="b"/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b"/>
                </a:tc>
                <a:tc hMerge="1">
                  <a:txBody>
                    <a:bodyPr/>
                    <a:lstStyle/>
                    <a:p>
                      <a:pPr algn="l" fontAlgn="b"/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b"/>
                </a:tc>
                <a:tc hMerge="1">
                  <a:txBody>
                    <a:bodyPr/>
                    <a:lstStyle/>
                    <a:p>
                      <a:pPr algn="l" fontAlgn="b"/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b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 fontAlgn="b"/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b"/>
                </a:tc>
                <a:tc hMerge="1">
                  <a:txBody>
                    <a:bodyPr/>
                    <a:lstStyle/>
                    <a:p>
                      <a:pPr algn="l" fontAlgn="b"/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b"/>
                </a:tc>
                <a:tc hMerge="1">
                  <a:txBody>
                    <a:bodyPr/>
                    <a:lstStyle/>
                    <a:p>
                      <a:pPr algn="l" fontAlgn="b"/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b"/>
                </a:tc>
                <a:tc hMerge="1">
                  <a:txBody>
                    <a:bodyPr/>
                    <a:lstStyle/>
                    <a:p>
                      <a:pPr algn="l" fontAlgn="b"/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b"/>
                </a:tc>
                <a:tc hMerge="1">
                  <a:txBody>
                    <a:bodyPr/>
                    <a:lstStyle/>
                    <a:p>
                      <a:pPr algn="l" fontAlgn="b"/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b"/>
                </a:tc>
                <a:tc hMerge="1">
                  <a:txBody>
                    <a:bodyPr/>
                    <a:lstStyle/>
                    <a:p>
                      <a:pPr algn="l" fontAlgn="b"/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b"/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Média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9460">
                <a:tc vMerge="1">
                  <a:txBody>
                    <a:bodyPr/>
                    <a:lstStyle/>
                    <a:p>
                      <a:pPr algn="l" fontAlgn="b"/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solidFill>
                            <a:schemeClr val="bg1"/>
                          </a:solidFill>
                          <a:effectLst/>
                        </a:rPr>
                        <a:t>A1</a:t>
                      </a:r>
                      <a:endParaRPr lang="pt-BR" sz="18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solidFill>
                            <a:schemeClr val="bg1"/>
                          </a:solidFill>
                          <a:effectLst/>
                        </a:rPr>
                        <a:t>A2</a:t>
                      </a:r>
                      <a:endParaRPr lang="pt-BR" sz="18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A3</a:t>
                      </a:r>
                      <a:endParaRPr lang="pt-BR" sz="18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solidFill>
                            <a:schemeClr val="bg1"/>
                          </a:solidFill>
                          <a:effectLst/>
                        </a:rPr>
                        <a:t>A4</a:t>
                      </a:r>
                      <a:endParaRPr lang="pt-BR" sz="18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solidFill>
                            <a:schemeClr val="bg1"/>
                          </a:solidFill>
                          <a:effectLst/>
                        </a:rPr>
                        <a:t>A5</a:t>
                      </a:r>
                      <a:endParaRPr lang="pt-BR" sz="18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A6</a:t>
                      </a:r>
                      <a:endParaRPr lang="pt-BR" sz="18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A7</a:t>
                      </a:r>
                      <a:endParaRPr lang="pt-BR" sz="18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A8</a:t>
                      </a:r>
                      <a:endParaRPr lang="pt-BR" sz="18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A9</a:t>
                      </a:r>
                      <a:endParaRPr lang="pt-BR" sz="18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A10</a:t>
                      </a:r>
                      <a:endParaRPr lang="pt-BR" sz="18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A11</a:t>
                      </a:r>
                      <a:endParaRPr lang="pt-BR" sz="18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A12</a:t>
                      </a:r>
                      <a:endParaRPr lang="pt-BR" sz="18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rgbClr val="0070C0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 fontAlgn="b"/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946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  <a:endParaRPr lang="pt-BR" sz="18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1863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3061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2588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2171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3475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1656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2701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712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1230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3891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2850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2858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2421.33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946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2</a:t>
                      </a:r>
                      <a:endParaRPr lang="pt-BR" sz="18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1483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2250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2485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1982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3005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1774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3081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1551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1623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3322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2585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2508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2304.08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946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3</a:t>
                      </a:r>
                      <a:endParaRPr lang="pt-BR" sz="18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2133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2955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2878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2043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2860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2065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2704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1052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2215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4047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2760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2480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2516.00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946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solidFill>
                            <a:schemeClr val="bg1"/>
                          </a:solidFill>
                          <a:effectLst/>
                        </a:rPr>
                        <a:t>4</a:t>
                      </a:r>
                      <a:endParaRPr lang="pt-BR" sz="18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1839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2782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2429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1995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2689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1897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2203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1571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1612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3367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2695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2464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2295.25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946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5</a:t>
                      </a:r>
                      <a:endParaRPr lang="pt-BR" sz="18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1741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2411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2790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2209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3326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2017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2828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2479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1495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3403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2902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3058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2554.92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946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6</a:t>
                      </a:r>
                      <a:endParaRPr lang="pt-BR" sz="18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1782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2548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2836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2009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3007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1364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2837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1632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1410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3669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2817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2436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2362.25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946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7</a:t>
                      </a:r>
                      <a:endParaRPr lang="pt-BR" sz="18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1491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2176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2111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1811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2774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2516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2886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2476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1565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3531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2496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2564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2366.42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6946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8</a:t>
                      </a:r>
                      <a:endParaRPr lang="pt-BR" sz="18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1544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2370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2668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2285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3164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2099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2853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1566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1346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3516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2581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2619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2384.25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6946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9</a:t>
                      </a:r>
                      <a:endParaRPr lang="pt-BR" sz="18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1416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2186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2431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1795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3364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2705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2912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1969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1027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3494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2065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2480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2320.33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6946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10</a:t>
                      </a:r>
                      <a:endParaRPr lang="pt-BR" sz="18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1481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2243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2390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1796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2746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2251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2572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1412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1368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3548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2358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2181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2195.50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6946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solidFill>
                            <a:schemeClr val="bg1"/>
                          </a:solidFill>
                          <a:effectLst/>
                        </a:rPr>
                        <a:t>11</a:t>
                      </a:r>
                      <a:endParaRPr lang="pt-BR" sz="18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1475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2365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2375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1943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2983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2471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2577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1719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1343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3879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2345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2664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2344.92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6946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12</a:t>
                      </a:r>
                      <a:endParaRPr lang="pt-BR" sz="18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1424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2302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2210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1928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3279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2475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2452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1359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1247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3596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2242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2430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2245.33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6946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13</a:t>
                      </a:r>
                      <a:endParaRPr lang="pt-BR" sz="18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1635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2376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2349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2161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3098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1974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2798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1469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1353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3669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2436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2597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2326.25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6946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14</a:t>
                      </a:r>
                      <a:endParaRPr lang="pt-BR" sz="18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1861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3110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2563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2375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3488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2586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2753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1689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1626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3856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3000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2969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2656.33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6946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15</a:t>
                      </a:r>
                      <a:endParaRPr lang="pt-BR" sz="18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1687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3044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2820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2421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2977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2110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3307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1992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1843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3902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3050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2358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2625.92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6946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16</a:t>
                      </a:r>
                      <a:endParaRPr lang="pt-BR" sz="18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1899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2735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2403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1892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2535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2182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2724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1452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1679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3445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2641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2419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2333.83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6946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17</a:t>
                      </a:r>
                      <a:endParaRPr lang="pt-BR" sz="18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1308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2288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2214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1456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3261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2177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2963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2051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1253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3478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2486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2447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2281.83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6946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18</a:t>
                      </a:r>
                      <a:endParaRPr lang="pt-BR" sz="18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1087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2311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2248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1710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3307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1972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2405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639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1026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3097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2085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2541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2035.67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6946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19</a:t>
                      </a:r>
                      <a:endParaRPr lang="pt-BR" sz="18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2260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3006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3230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2096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3110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2217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3094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1659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1937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4405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2804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3285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2758.58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26946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20</a:t>
                      </a:r>
                      <a:endParaRPr lang="pt-BR" sz="18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1003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3049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2376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2009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3504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2389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2702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1686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530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4179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2785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2680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2407.67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26946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Média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1620.60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2578.40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2519.70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2004.35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3097.60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2144.85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2767.60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1606.75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1436.40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3664.70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2599.15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2601.90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2386.83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ctr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58250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2542" y="1882045"/>
            <a:ext cx="8084862" cy="4334401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3"/>
          <a:srcRect t="23644"/>
          <a:stretch/>
        </p:blipFill>
        <p:spPr>
          <a:xfrm>
            <a:off x="2812653" y="302342"/>
            <a:ext cx="6469214" cy="1390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797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1928" y="1051511"/>
            <a:ext cx="8310004" cy="5703575"/>
          </a:xfrm>
          <a:prstGeom prst="rect">
            <a:avLst/>
          </a:prstGeom>
        </p:spPr>
      </p:pic>
      <p:sp>
        <p:nvSpPr>
          <p:cNvPr id="3" name="CaixaDeTexto 2"/>
          <p:cNvSpPr txBox="1"/>
          <p:nvPr/>
        </p:nvSpPr>
        <p:spPr>
          <a:xfrm>
            <a:off x="1911928" y="355686"/>
            <a:ext cx="8310004" cy="40011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Desdobramento de genótipos em cada ambiente</a:t>
            </a:r>
          </a:p>
        </p:txBody>
      </p:sp>
    </p:spTree>
    <p:extLst>
      <p:ext uri="{BB962C8B-B14F-4D97-AF65-F5344CB8AC3E}">
        <p14:creationId xmlns:p14="http://schemas.microsoft.com/office/powerpoint/2010/main" val="1315362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C:\Users\Vinicius\Desktop\Curso GENES\Aula_01\genesLogo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7726" y="79683"/>
            <a:ext cx="830763" cy="862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tângulo 9"/>
          <p:cNvSpPr/>
          <p:nvPr/>
        </p:nvSpPr>
        <p:spPr>
          <a:xfrm>
            <a:off x="4031418" y="118374"/>
            <a:ext cx="3827073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itchFamily="34" charset="0"/>
                <a:cs typeface="Arial" pitchFamily="34" charset="0"/>
              </a:rPr>
              <a:t>Interação G x A **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ixaDeTexto 2"/>
              <p:cNvSpPr txBox="1"/>
              <p:nvPr/>
            </p:nvSpPr>
            <p:spPr>
              <a:xfrm>
                <a:off x="1991546" y="3132557"/>
                <a:ext cx="8640959" cy="3725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pt-BR" sz="2000" b="1" dirty="0">
                    <a:ln w="10541" cmpd="sng">
                      <a:solidFill>
                        <a:schemeClr val="accent1">
                          <a:shade val="88000"/>
                          <a:satMod val="110000"/>
                        </a:schemeClr>
                      </a:solidFill>
                      <a:prstDash val="solid"/>
                    </a:ln>
                    <a:gradFill>
                      <a:gsLst>
                        <a:gs pos="0">
                          <a:schemeClr val="accent1">
                            <a:tint val="40000"/>
                            <a:satMod val="250000"/>
                          </a:schemeClr>
                        </a:gs>
                        <a:gs pos="9000">
                          <a:schemeClr val="accent1">
                            <a:tint val="52000"/>
                            <a:satMod val="300000"/>
                          </a:schemeClr>
                        </a:gs>
                        <a:gs pos="50000">
                          <a:schemeClr val="accent1">
                            <a:shade val="20000"/>
                            <a:satMod val="300000"/>
                          </a:schemeClr>
                        </a:gs>
                        <a:gs pos="79000">
                          <a:schemeClr val="accent1">
                            <a:tint val="52000"/>
                            <a:satMod val="300000"/>
                          </a:schemeClr>
                        </a:gs>
                        <a:gs pos="100000">
                          <a:schemeClr val="accent1">
                            <a:tint val="40000"/>
                            <a:satMod val="250000"/>
                          </a:schemeClr>
                        </a:gs>
                      </a:gsLst>
                      <a:lin ang="5400000"/>
                    </a:gradFill>
                  </a:rPr>
                  <a:t>Determinação da natureza da interação G x A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itchFamily="34" charset="0"/>
                  <a:buChar char="•"/>
                </a:pPr>
                <a:r>
                  <a:rPr lang="pt-BR" dirty="0"/>
                  <a:t>Decomposição do Quadrado Médio da Interação </a:t>
                </a:r>
                <a:r>
                  <a:rPr lang="pt-BR" dirty="0" err="1"/>
                  <a:t>GxA</a:t>
                </a:r>
                <a:endParaRPr lang="pt-BR" dirty="0"/>
              </a:p>
              <a:p>
                <a:pPr marL="1200150" lvl="2" indent="-285750">
                  <a:lnSpc>
                    <a:spcPct val="150000"/>
                  </a:lnSpc>
                  <a:buFont typeface="Arial" pitchFamily="34" charset="0"/>
                  <a:buChar char="•"/>
                </a:pPr>
                <a:r>
                  <a:rPr lang="pt-BR" dirty="0"/>
                  <a:t>Metodologias</a:t>
                </a:r>
              </a:p>
              <a:p>
                <a:pPr marL="1657350" lvl="3" indent="-285750">
                  <a:lnSpc>
                    <a:spcPct val="150000"/>
                  </a:lnSpc>
                  <a:buFont typeface="Arial" pitchFamily="34" charset="0"/>
                  <a:buChar char="•"/>
                </a:pPr>
                <a:r>
                  <a:rPr lang="pt-BR" dirty="0"/>
                  <a:t>Robertson (1959)</a:t>
                </a:r>
              </a:p>
              <a:p>
                <a:pPr marL="2114550" lvl="4" indent="-285750">
                  <a:lnSpc>
                    <a:spcPct val="150000"/>
                  </a:lnSpc>
                  <a:buFont typeface="Arial" pitchFamily="34" charset="0"/>
                  <a:buChar char="•"/>
                </a:pPr>
                <a:r>
                  <a:rPr lang="pt-BR" dirty="0"/>
                  <a:t>S = 0,5*(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/>
                              </a:rPr>
                              <m:t>𝑄</m:t>
                            </m:r>
                          </m:e>
                          <m:sub>
                            <m:r>
                              <a:rPr lang="pt-BR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e>
                    </m:rad>
                    <m:r>
                      <a:rPr lang="pt-BR" i="1">
                        <a:latin typeface="Cambria Math"/>
                      </a:rPr>
                      <m:t>−</m:t>
                    </m:r>
                    <m:rad>
                      <m:radPr>
                        <m:degHide m:val="on"/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/>
                              </a:rPr>
                              <m:t>𝑄</m:t>
                            </m:r>
                          </m:e>
                          <m:sub>
                            <m:r>
                              <a:rPr lang="pt-BR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e>
                    </m:rad>
                    <m:r>
                      <a:rPr lang="pt-BR" i="1">
                        <a:latin typeface="Cambria Math"/>
                      </a:rPr>
                      <m:t> )</m:t>
                    </m:r>
                  </m:oMath>
                </a14:m>
                <a:r>
                  <a:rPr lang="pt-BR" dirty="0"/>
                  <a:t> 	</a:t>
                </a:r>
              </a:p>
              <a:p>
                <a:pPr marL="2114550" lvl="4" indent="-285750">
                  <a:lnSpc>
                    <a:spcPct val="150000"/>
                  </a:lnSpc>
                  <a:buFont typeface="Arial" pitchFamily="34" charset="0"/>
                  <a:buChar char="•"/>
                </a:pPr>
                <a:r>
                  <a:rPr lang="pt-BR" dirty="0"/>
                  <a:t>C = (1-r) *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/>
                              </a:rPr>
                              <m:t>𝑄</m:t>
                            </m:r>
                          </m:e>
                          <m:sub>
                            <m:r>
                              <a:rPr lang="pt-BR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/>
                              </a:rPr>
                              <m:t>𝑄</m:t>
                            </m:r>
                          </m:e>
                          <m:sub>
                            <m:r>
                              <a:rPr lang="pt-BR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e>
                    </m:rad>
                  </m:oMath>
                </a14:m>
                <a:r>
                  <a:rPr lang="pt-BR" dirty="0"/>
                  <a:t>     r: correlação entre médias nos dois ambientes</a:t>
                </a:r>
              </a:p>
              <a:p>
                <a:pPr marL="1657350" lvl="3" indent="-285750">
                  <a:lnSpc>
                    <a:spcPct val="150000"/>
                  </a:lnSpc>
                  <a:buFont typeface="Arial" pitchFamily="34" charset="0"/>
                  <a:buChar char="•"/>
                </a:pPr>
                <a:r>
                  <a:rPr lang="pt-BR" dirty="0"/>
                  <a:t>Cruz e </a:t>
                </a:r>
                <a:r>
                  <a:rPr lang="pt-BR" dirty="0" err="1"/>
                  <a:t>Castoldi</a:t>
                </a:r>
                <a:r>
                  <a:rPr lang="pt-BR" dirty="0"/>
                  <a:t> (1991) –&gt;  C =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/>
                              </a:rPr>
                              <m:t>(1−</m:t>
                            </m:r>
                            <m:r>
                              <a:rPr lang="pt-BR" i="1">
                                <a:latin typeface="Cambria Math"/>
                              </a:rPr>
                              <m:t>𝑟</m:t>
                            </m:r>
                            <m:r>
                              <a:rPr lang="pt-BR" i="1">
                                <a:latin typeface="Cambria Math"/>
                              </a:rPr>
                              <m:t>)³</m:t>
                            </m:r>
                            <m:r>
                              <a:rPr lang="pt-BR" i="1">
                                <a:latin typeface="Cambria Math"/>
                              </a:rPr>
                              <m:t>𝑄</m:t>
                            </m:r>
                          </m:e>
                          <m:sub>
                            <m:r>
                              <a:rPr lang="pt-BR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/>
                              </a:rPr>
                              <m:t>𝑄</m:t>
                            </m:r>
                          </m:e>
                          <m:sub>
                            <m:r>
                              <a:rPr lang="pt-BR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e>
                    </m:rad>
                  </m:oMath>
                </a14:m>
                <a:endParaRPr lang="pt-BR" dirty="0"/>
              </a:p>
              <a:p>
                <a:pPr marL="1657350" lvl="3" indent="-285750">
                  <a:lnSpc>
                    <a:spcPct val="150000"/>
                  </a:lnSpc>
                  <a:buFont typeface="Arial" pitchFamily="34" charset="0"/>
                  <a:buChar char="•"/>
                </a:pPr>
                <a:r>
                  <a:rPr lang="pt-BR" dirty="0"/>
                  <a:t>%C = 100C/</a:t>
                </a:r>
                <a:r>
                  <a:rPr lang="pt-BR" dirty="0" err="1"/>
                  <a:t>QMGA</a:t>
                </a:r>
                <a:r>
                  <a:rPr lang="pt-BR" baseline="-25000" dirty="0" err="1"/>
                  <a:t>ij</a:t>
                </a:r>
                <a:endParaRPr lang="pt-BR" baseline="-25000" dirty="0"/>
              </a:p>
            </p:txBody>
          </p:sp>
        </mc:Choice>
        <mc:Fallback xmlns="">
          <p:sp>
            <p:nvSpPr>
              <p:cNvPr id="3" name="CaixaDeTexto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1546" y="3132557"/>
                <a:ext cx="8640959" cy="3725443"/>
              </a:xfrm>
              <a:prstGeom prst="rect">
                <a:avLst/>
              </a:prstGeom>
              <a:blipFill rotWithShape="0">
                <a:blip r:embed="rId3"/>
                <a:stretch>
                  <a:fillRect b="-49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tângulo de cantos arredondados 13"/>
          <p:cNvSpPr/>
          <p:nvPr/>
        </p:nvSpPr>
        <p:spPr>
          <a:xfrm>
            <a:off x="9156341" y="1088741"/>
            <a:ext cx="2088232" cy="864096"/>
          </a:xfrm>
          <a:prstGeom prst="round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Ponto de Vista: Ambientes</a:t>
            </a:r>
          </a:p>
        </p:txBody>
      </p:sp>
      <p:sp>
        <p:nvSpPr>
          <p:cNvPr id="15" name="Retângulo de cantos arredondados 14"/>
          <p:cNvSpPr/>
          <p:nvPr/>
        </p:nvSpPr>
        <p:spPr>
          <a:xfrm>
            <a:off x="9588389" y="1808821"/>
            <a:ext cx="2088232" cy="864096"/>
          </a:xfrm>
          <a:prstGeom prst="round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Dissimilaridade entre Ambientes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8364" y="764705"/>
            <a:ext cx="6276975" cy="246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827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s://scontent.frec7-1.fna.fbcdn.net/v/t1.15752-9/69571513_2331952387066404_4469448701722492928_n.jpg?_nc_cat=110&amp;_nc_oc=AQmivATtzb_pKuPtb9Zh0eEKaVaeSsmB0m0--8kENZI2g6uHl6xbJa7OE1fu4qmYr7RF_V-Fc43HUi7-zzUNE1uF&amp;_nc_ht=scontent.frec7-1.fna&amp;oh=0f61cecdc786f7e265cceaa81ab0f81a&amp;oe=5DC76C69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63" t="6707" r="31591" b="3872"/>
          <a:stretch/>
        </p:blipFill>
        <p:spPr bwMode="auto">
          <a:xfrm rot="16200000">
            <a:off x="4155878" y="-1376066"/>
            <a:ext cx="3916220" cy="11954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1302855" y="249382"/>
            <a:ext cx="9817727" cy="1043709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pPr algn="ctr"/>
            <a:r>
              <a:rPr lang="pt-BR" sz="3200" dirty="0" smtClean="0"/>
              <a:t>Exemplo</a:t>
            </a:r>
            <a:br>
              <a:rPr lang="pt-BR" sz="3200" dirty="0" smtClean="0"/>
            </a:br>
            <a:r>
              <a:rPr lang="pt-BR" sz="2400" dirty="0" smtClean="0"/>
              <a:t>ANOVA Conjunta de Variância</a:t>
            </a:r>
            <a:br>
              <a:rPr lang="pt-BR" sz="2400" dirty="0" smtClean="0"/>
            </a:br>
            <a:r>
              <a:rPr lang="pt-BR" sz="2400" dirty="0" smtClean="0"/>
              <a:t>Dados de Médias</a:t>
            </a:r>
            <a:endParaRPr lang="pt-BR" sz="2400" dirty="0"/>
          </a:p>
        </p:txBody>
      </p:sp>
      <p:sp>
        <p:nvSpPr>
          <p:cNvPr id="6" name="CaixaDeTexto 5"/>
          <p:cNvSpPr txBox="1"/>
          <p:nvPr/>
        </p:nvSpPr>
        <p:spPr>
          <a:xfrm>
            <a:off x="136600" y="1812215"/>
            <a:ext cx="11954778" cy="830997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pt-BR" sz="2400" dirty="0" smtClean="0"/>
              <a:t>Resultados da análise de variância para cada ambiente, obtidos dos dados de cinco genótipos avaliados em nove ambientes</a:t>
            </a:r>
          </a:p>
        </p:txBody>
      </p:sp>
    </p:spTree>
    <p:extLst>
      <p:ext uri="{BB962C8B-B14F-4D97-AF65-F5344CB8AC3E}">
        <p14:creationId xmlns:p14="http://schemas.microsoft.com/office/powerpoint/2010/main" val="2913436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https://scontent.frec7-1.fna.fbcdn.net/v/t1.15752-9/69474250_639978143156605_5863083572579008512_n.jpg?_nc_cat=102&amp;_nc_oc=AQki_lTjfitc77EMk-wdf9PYOryY8TQNnhRid-3OCzkVEPoqQsLtXg6zYR3xIEGYaZQW3JBXoRLIl0PR27n-CP0w&amp;_nc_ht=scontent.frec7-1.fna&amp;oh=24715ce368d89268c427040977ae06c6&amp;oe=5E0FE4EB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678" b="42041"/>
          <a:stretch/>
        </p:blipFill>
        <p:spPr bwMode="auto">
          <a:xfrm rot="10800000">
            <a:off x="230887" y="2198254"/>
            <a:ext cx="11763401" cy="3112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/>
          <p:cNvSpPr txBox="1"/>
          <p:nvPr/>
        </p:nvSpPr>
        <p:spPr>
          <a:xfrm>
            <a:off x="237222" y="1184699"/>
            <a:ext cx="11757066" cy="830997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pt-BR" sz="2400" dirty="0" smtClean="0"/>
              <a:t>Resultados da análise conjunta de variância de nove experimentos, envolvendo cinco genótipos, avaliados em quatro blocos por ensaio. Considerando Modelo Aleatório</a:t>
            </a:r>
          </a:p>
        </p:txBody>
      </p:sp>
    </p:spTree>
    <p:extLst>
      <p:ext uri="{BB962C8B-B14F-4D97-AF65-F5344CB8AC3E}">
        <p14:creationId xmlns:p14="http://schemas.microsoft.com/office/powerpoint/2010/main" val="38819701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https://scontent.frec7-1.fna.fbcdn.net/v/t1.15752-9/69262366_540442803163265_6361034315576377344_n.jpg?_nc_cat=108&amp;_nc_oc=AQn-dOdQ1dkjbV1tAQxby0SQ7VMX7pSGgIQe4WXdRFQ7j8lKXylovGp4vfTL0Ium828TX6D4vYd7awBgziWO8zOZ&amp;_nc_ht=scontent.frec7-1.fna&amp;oh=3493c9f6c85123455f786c8f5b62c664&amp;oe=5E00C951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82" t="4226" r="36936"/>
          <a:stretch/>
        </p:blipFill>
        <p:spPr bwMode="auto">
          <a:xfrm rot="16200000">
            <a:off x="4336461" y="-2539933"/>
            <a:ext cx="3648364" cy="9790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/>
          <p:cNvSpPr txBox="1"/>
          <p:nvPr/>
        </p:nvSpPr>
        <p:spPr>
          <a:xfrm>
            <a:off x="1265505" y="69358"/>
            <a:ext cx="9790277" cy="461665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2400" dirty="0" smtClean="0"/>
              <a:t>Médias de rendimento de cinco genótipos avaliados em nove ambientes</a:t>
            </a:r>
          </a:p>
        </p:txBody>
      </p:sp>
      <p:pic>
        <p:nvPicPr>
          <p:cNvPr id="6" name="Picture 2" descr="https://scontent.frec7-1.fna.fbcdn.net/v/t1.15752-9/69268453_681333232333883_3261491172652089344_n.jpg?_nc_cat=101&amp;_nc_oc=AQk_AUvbMvLngH5bhMmxAZ1c_KJX-JSSgoQ8Jtg5-iodfkG_7pUw0ZtAQ9m8MIpx47CgR9t7tyhHrHrBF6n65G5P&amp;_nc_ht=scontent.frec7-1.fna&amp;oh=f5a551221120139a31616dad64dd8348&amp;oe=5E03331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646" b="35132"/>
          <a:stretch/>
        </p:blipFill>
        <p:spPr bwMode="auto">
          <a:xfrm>
            <a:off x="259952" y="4336541"/>
            <a:ext cx="11497922" cy="2347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08495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https://scontent.frec7-1.fna.fbcdn.net/v/t1.15752-9/69262366_540442803163265_6361034315576377344_n.jpg?_nc_cat=108&amp;_nc_oc=AQn-dOdQ1dkjbV1tAQxby0SQ7VMX7pSGgIQe4WXdRFQ7j8lKXylovGp4vfTL0Ium828TX6D4vYd7awBgziWO8zOZ&amp;_nc_ht=scontent.frec7-1.fna&amp;oh=3493c9f6c85123455f786c8f5b62c664&amp;oe=5E00C951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82" t="4226" r="36936"/>
          <a:stretch/>
        </p:blipFill>
        <p:spPr bwMode="auto">
          <a:xfrm rot="16200000">
            <a:off x="4336462" y="-2456806"/>
            <a:ext cx="3648364" cy="9790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/>
          <p:cNvSpPr txBox="1"/>
          <p:nvPr/>
        </p:nvSpPr>
        <p:spPr>
          <a:xfrm>
            <a:off x="1265505" y="69358"/>
            <a:ext cx="9790277" cy="461665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2400" dirty="0" smtClean="0"/>
              <a:t>Médias de rendimento de cinco genótipos avaliados em nove ambientes</a:t>
            </a:r>
          </a:p>
        </p:txBody>
      </p:sp>
      <p:pic>
        <p:nvPicPr>
          <p:cNvPr id="7" name="Picture 2" descr="https://scontent.frec7-1.fna.fbcdn.net/v/t1.15752-9/69268453_681333232333883_3261491172652089344_n.jpg?_nc_cat=101&amp;_nc_oc=AQk_AUvbMvLngH5bhMmxAZ1c_KJX-JSSgoQ8Jtg5-iodfkG_7pUw0ZtAQ9m8MIpx47CgR9t7tyhHrHrBF6n65G5P&amp;_nc_ht=scontent.frec7-1.fna&amp;oh=f5a551221120139a31616dad64dd8348&amp;oe=5E03331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261" b="16067"/>
          <a:stretch/>
        </p:blipFill>
        <p:spPr bwMode="auto">
          <a:xfrm>
            <a:off x="411681" y="4572001"/>
            <a:ext cx="11497922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96791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s://scontent.frec7-1.fna.fbcdn.net/v/t1.15752-9/69571513_2331952387066404_4469448701722492928_n.jpg?_nc_cat=110&amp;_nc_oc=AQmivATtzb_pKuPtb9Zh0eEKaVaeSsmB0m0--8kENZI2g6uHl6xbJa7OE1fu4qmYr7RF_V-Fc43HUi7-zzUNE1uF&amp;_nc_ht=scontent.frec7-1.fna&amp;oh=0f61cecdc786f7e265cceaa81ab0f81a&amp;oe=5DC76C69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63" t="6707" r="31591" b="3872"/>
          <a:stretch/>
        </p:blipFill>
        <p:spPr bwMode="auto">
          <a:xfrm rot="16200000">
            <a:off x="4142506" y="-2733812"/>
            <a:ext cx="3916220" cy="11954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ixaDeTexto 5"/>
          <p:cNvSpPr txBox="1"/>
          <p:nvPr/>
        </p:nvSpPr>
        <p:spPr>
          <a:xfrm>
            <a:off x="123228" y="190955"/>
            <a:ext cx="11954778" cy="830997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2400" dirty="0" smtClean="0"/>
              <a:t>Resultados da análise de variância para cada ambiente, obtidos dos dados de cinco genótipos avaliados em nove ambientes</a:t>
            </a:r>
          </a:p>
        </p:txBody>
      </p:sp>
      <p:sp>
        <p:nvSpPr>
          <p:cNvPr id="4" name="Retângulo 3"/>
          <p:cNvSpPr/>
          <p:nvPr/>
        </p:nvSpPr>
        <p:spPr>
          <a:xfrm>
            <a:off x="282191" y="3063467"/>
            <a:ext cx="11665527" cy="36021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Picture 4" descr="https://scontent.frec7-1.fna.fbcdn.net/v/t1.15752-9/69967898_390783084971295_7916587400497725440_n.jpg?_nc_cat=101&amp;_nc_oc=AQm7R91uR71vUMv9O5vA4xkDtuwECa2GbuThsA7BQYhaMd99i-HL4ctDxLp0yr8L9vWGewne2jY58jo4nDk1JT6p&amp;_nc_ht=scontent.frec7-1.fna&amp;oh=630bcbae6c6fff60345af1cb9a721a54&amp;oe=5E15BEF6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91" r="49209" b="14853"/>
          <a:stretch/>
        </p:blipFill>
        <p:spPr bwMode="auto">
          <a:xfrm rot="16200000">
            <a:off x="5423333" y="2418788"/>
            <a:ext cx="914400" cy="7007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98912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https://scontent.frec7-1.fna.fbcdn.net/v/t1.15752-9/69474250_639978143156605_5863083572579008512_n.jpg?_nc_cat=102&amp;_nc_oc=AQki_lTjfitc77EMk-wdf9PYOryY8TQNnhRid-3OCzkVEPoqQsLtXg6zYR3xIEGYaZQW3JBXoRLIl0PR27n-CP0w&amp;_nc_ht=scontent.frec7-1.fna&amp;oh=24715ce368d89268c427040977ae06c6&amp;oe=5E0FE4EB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678" b="42041"/>
          <a:stretch/>
        </p:blipFill>
        <p:spPr bwMode="auto">
          <a:xfrm rot="10800000">
            <a:off x="267833" y="1256145"/>
            <a:ext cx="11763401" cy="3112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/>
          <p:cNvSpPr txBox="1"/>
          <p:nvPr/>
        </p:nvSpPr>
        <p:spPr>
          <a:xfrm>
            <a:off x="274168" y="242590"/>
            <a:ext cx="11757066" cy="830997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pt-BR" sz="2400" dirty="0" smtClean="0"/>
              <a:t>Resultados da análise conjunta de variância de nove experimentos, envolvendo cinco genótipos, avaliados em quatro blocos por ensaio. Considerando Modelo Aleatório</a:t>
            </a:r>
          </a:p>
        </p:txBody>
      </p:sp>
      <p:sp>
        <p:nvSpPr>
          <p:cNvPr id="4" name="CaixaDeTexto 3"/>
          <p:cNvSpPr txBox="1"/>
          <p:nvPr/>
        </p:nvSpPr>
        <p:spPr>
          <a:xfrm>
            <a:off x="274168" y="4616009"/>
            <a:ext cx="11757066" cy="830997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pt-BR" sz="2400" dirty="0" smtClean="0"/>
              <a:t>Considerando Modelo Aleatório, calcule: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 dirty="0" smtClean="0"/>
              <a:t>Os componentes de variância associados aos efeitos aleatórios</a:t>
            </a:r>
          </a:p>
        </p:txBody>
      </p:sp>
    </p:spTree>
    <p:extLst>
      <p:ext uri="{BB962C8B-B14F-4D97-AF65-F5344CB8AC3E}">
        <p14:creationId xmlns:p14="http://schemas.microsoft.com/office/powerpoint/2010/main" val="48150569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610" y="674542"/>
            <a:ext cx="9770588" cy="2543745"/>
          </a:xfrm>
          <a:prstGeom prst="rect">
            <a:avLst/>
          </a:prstGeom>
        </p:spPr>
      </p:pic>
      <p:sp>
        <p:nvSpPr>
          <p:cNvPr id="15" name="Retângulo 14"/>
          <p:cNvSpPr/>
          <p:nvPr/>
        </p:nvSpPr>
        <p:spPr>
          <a:xfrm>
            <a:off x="4413987" y="182578"/>
            <a:ext cx="211679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000" b="1" dirty="0" smtClean="0"/>
              <a:t>Efeitos Aleatórios:</a:t>
            </a:r>
            <a:endParaRPr lang="pt-BR" sz="2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tângulo 15"/>
              <p:cNvSpPr/>
              <p:nvPr/>
            </p:nvSpPr>
            <p:spPr>
              <a:xfrm>
                <a:off x="6379296" y="113209"/>
                <a:ext cx="216187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𝐺𝐴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16" name="Retângulo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9296" y="113209"/>
                <a:ext cx="2161874" cy="52322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tângulo 16"/>
          <p:cNvSpPr/>
          <p:nvPr/>
        </p:nvSpPr>
        <p:spPr>
          <a:xfrm>
            <a:off x="1181889" y="198206"/>
            <a:ext cx="240636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pt-BR" sz="2000" b="1" dirty="0" smtClean="0"/>
              <a:t>Modelo Aleatório</a:t>
            </a:r>
            <a:endParaRPr lang="pt-BR" sz="2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aixaDeTexto 17"/>
              <p:cNvSpPr txBox="1"/>
              <p:nvPr/>
            </p:nvSpPr>
            <p:spPr>
              <a:xfrm>
                <a:off x="3334325" y="4645234"/>
                <a:ext cx="5754253" cy="431272"/>
              </a:xfrm>
              <a:prstGeom prst="rect">
                <a:avLst/>
              </a:prstGeom>
              <a:solidFill>
                <a:schemeClr val="accent2"/>
              </a:solidFill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342900" indent="-342900" algn="ctr">
                  <a:buFont typeface="Arial" panose="020B0604020202020204" pitchFamily="34" charset="0"/>
                  <a:buChar char="•"/>
                </a:pPr>
                <a:r>
                  <a:rPr lang="pt-BR" sz="2000" dirty="0"/>
                  <a:t>H</a:t>
                </a:r>
                <a:r>
                  <a:rPr lang="pt-BR" sz="2000" baseline="-25000" dirty="0"/>
                  <a:t>0 </a:t>
                </a:r>
                <a:r>
                  <a:rPr lang="pt-BR" sz="2000" baseline="-25000" dirty="0" smtClean="0"/>
                  <a:t> </a:t>
                </a:r>
                <a:r>
                  <a:rPr lang="pt-BR" sz="2000" dirty="0" smtClean="0"/>
                  <a:t>Genótipos (G):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pt-BR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B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  <m:sup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pt-BR" sz="20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pt-BR" sz="2000" dirty="0"/>
              </a:p>
            </p:txBody>
          </p:sp>
        </mc:Choice>
        <mc:Fallback xmlns="">
          <p:sp>
            <p:nvSpPr>
              <p:cNvPr id="18" name="CaixaDeTexto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4325" y="4645234"/>
                <a:ext cx="5754253" cy="431272"/>
              </a:xfrm>
              <a:prstGeom prst="rect">
                <a:avLst/>
              </a:prstGeom>
              <a:blipFill rotWithShape="0">
                <a:blip r:embed="rId4"/>
                <a:stretch>
                  <a:fillRect t="-2740" b="-1780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aixaDeTexto 18"/>
              <p:cNvSpPr txBox="1"/>
              <p:nvPr/>
            </p:nvSpPr>
            <p:spPr>
              <a:xfrm>
                <a:off x="3334325" y="5491304"/>
                <a:ext cx="5754253" cy="400110"/>
              </a:xfrm>
              <a:prstGeom prst="rect">
                <a:avLst/>
              </a:prstGeom>
              <a:solidFill>
                <a:srgbClr val="92D050"/>
              </a:solidFill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342900" indent="-342900" algn="ctr">
                  <a:buFont typeface="Arial" panose="020B0604020202020204" pitchFamily="34" charset="0"/>
                  <a:buChar char="•"/>
                </a:pPr>
                <a:r>
                  <a:rPr lang="pt-BR" sz="2000" dirty="0" smtClean="0"/>
                  <a:t>H</a:t>
                </a:r>
                <a:r>
                  <a:rPr lang="pt-BR" sz="2000" baseline="-25000" dirty="0" smtClean="0"/>
                  <a:t>0</a:t>
                </a:r>
                <a:r>
                  <a:rPr lang="pt-BR" sz="2000" dirty="0" smtClean="0"/>
                  <a:t> Ambientes (A):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pt-BR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B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pt-BR" sz="20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pt-BR" sz="2000" dirty="0" smtClean="0"/>
              </a:p>
            </p:txBody>
          </p:sp>
        </mc:Choice>
        <mc:Fallback xmlns="">
          <p:sp>
            <p:nvSpPr>
              <p:cNvPr id="19" name="CaixaDeTexto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4325" y="5491304"/>
                <a:ext cx="5754253" cy="400110"/>
              </a:xfrm>
              <a:prstGeom prst="rect">
                <a:avLst/>
              </a:prstGeom>
              <a:blipFill rotWithShape="0">
                <a:blip r:embed="rId5"/>
                <a:stretch>
                  <a:fillRect t="-7463" b="-2537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aixaDeTexto 19"/>
              <p:cNvSpPr txBox="1"/>
              <p:nvPr/>
            </p:nvSpPr>
            <p:spPr>
              <a:xfrm>
                <a:off x="3334326" y="6289738"/>
                <a:ext cx="5754253" cy="431272"/>
              </a:xfrm>
              <a:prstGeom prst="rect">
                <a:avLst/>
              </a:prstGeom>
              <a:solidFill>
                <a:srgbClr val="00B0F0"/>
              </a:solidFill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2000" dirty="0" smtClean="0"/>
                  <a:t>H</a:t>
                </a:r>
                <a:r>
                  <a:rPr lang="pt-BR" sz="2000" baseline="-25000" dirty="0"/>
                  <a:t>0 </a:t>
                </a:r>
                <a:r>
                  <a:rPr lang="pt-BR" sz="2000" baseline="-25000" dirty="0" smtClean="0"/>
                  <a:t> </a:t>
                </a:r>
                <a:r>
                  <a:rPr lang="pt-BR" sz="2000" dirty="0" smtClean="0"/>
                  <a:t>G x A: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pt-BR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B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pt-BR" sz="20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pt-BR" sz="2000" dirty="0"/>
              </a:p>
            </p:txBody>
          </p:sp>
        </mc:Choice>
        <mc:Fallback xmlns="">
          <p:sp>
            <p:nvSpPr>
              <p:cNvPr id="20" name="CaixaDeTexto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4326" y="6289738"/>
                <a:ext cx="5754253" cy="431272"/>
              </a:xfrm>
              <a:prstGeom prst="rect">
                <a:avLst/>
              </a:prstGeom>
              <a:blipFill rotWithShape="0">
                <a:blip r:embed="rId6"/>
                <a:stretch>
                  <a:fillRect t="-4110" b="-1780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CaixaDeTexto 20"/>
          <p:cNvSpPr txBox="1"/>
          <p:nvPr/>
        </p:nvSpPr>
        <p:spPr>
          <a:xfrm>
            <a:off x="4051500" y="3577817"/>
            <a:ext cx="4116699" cy="70788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Hipóteses de Nulidade (H</a:t>
            </a:r>
            <a:r>
              <a:rPr lang="pt-BR" sz="2000" baseline="-25000" dirty="0" smtClean="0"/>
              <a:t>0</a:t>
            </a:r>
            <a:r>
              <a:rPr lang="pt-BR" sz="2000" dirty="0" smtClean="0"/>
              <a:t>)</a:t>
            </a:r>
          </a:p>
          <a:p>
            <a:pPr algn="ctr"/>
            <a:r>
              <a:rPr lang="pt-BR" sz="2000" dirty="0" smtClean="0"/>
              <a:t>Modelo Aleatório</a:t>
            </a:r>
          </a:p>
        </p:txBody>
      </p:sp>
    </p:spTree>
    <p:extLst>
      <p:ext uri="{BB962C8B-B14F-4D97-AF65-F5344CB8AC3E}">
        <p14:creationId xmlns:p14="http://schemas.microsoft.com/office/powerpoint/2010/main" val="53801695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pt-BR" dirty="0" smtClean="0"/>
              <a:t>Considere a seguinte situação:</a:t>
            </a:r>
          </a:p>
          <a:p>
            <a:pPr marL="0" indent="0">
              <a:buNone/>
            </a:pPr>
            <a:r>
              <a:rPr lang="pt-BR" dirty="0" smtClean="0"/>
              <a:t>Foram obtidos dados de produtividade de grãos de 19 linhagens, avaliada em cinco ambientes, no delineamento em blocos ao acaso com três repetições.</a:t>
            </a:r>
          </a:p>
          <a:p>
            <a:pPr marL="0" indent="0">
              <a:buNone/>
            </a:pPr>
            <a:endParaRPr lang="pt-BR" dirty="0"/>
          </a:p>
          <a:p>
            <a:pPr marL="514350" indent="-514350">
              <a:buFont typeface="+mj-lt"/>
              <a:buAutoNum type="arabicPeriod"/>
            </a:pPr>
            <a:r>
              <a:rPr lang="pt-BR" dirty="0" smtClean="0"/>
              <a:t>Realize análises individuais e conjunta de variância</a:t>
            </a:r>
          </a:p>
          <a:p>
            <a:pPr lvl="1"/>
            <a:r>
              <a:rPr lang="pt-BR" dirty="0" smtClean="0"/>
              <a:t>Utilizando as médias – Manualmente</a:t>
            </a:r>
          </a:p>
          <a:p>
            <a:pPr lvl="1"/>
            <a:r>
              <a:rPr lang="pt-BR" dirty="0" smtClean="0"/>
              <a:t>Dados originais - GENES </a:t>
            </a:r>
          </a:p>
          <a:p>
            <a:pPr marL="514350" indent="-514350">
              <a:buFont typeface="+mj-lt"/>
              <a:buAutoNum type="arabicPeriod"/>
            </a:pPr>
            <a:r>
              <a:rPr lang="pt-BR" dirty="0" smtClean="0"/>
              <a:t>Realize análise de adaptabilidade e estabilidade por </a:t>
            </a:r>
            <a:r>
              <a:rPr lang="pt-BR" dirty="0" err="1" smtClean="0"/>
              <a:t>Lin</a:t>
            </a:r>
            <a:r>
              <a:rPr lang="pt-BR" dirty="0"/>
              <a:t> </a:t>
            </a:r>
            <a:r>
              <a:rPr lang="pt-BR" dirty="0" smtClean="0"/>
              <a:t>e </a:t>
            </a:r>
            <a:r>
              <a:rPr lang="pt-BR" dirty="0" err="1" smtClean="0"/>
              <a:t>Binns</a:t>
            </a:r>
            <a:r>
              <a:rPr lang="pt-BR" dirty="0" smtClean="0"/>
              <a:t> (1988) e </a:t>
            </a:r>
            <a:r>
              <a:rPr lang="pt-BR" dirty="0" err="1" smtClean="0"/>
              <a:t>Eberhart</a:t>
            </a:r>
            <a:r>
              <a:rPr lang="pt-BR" dirty="0" smtClean="0"/>
              <a:t> e Russell (1966).</a:t>
            </a:r>
            <a:endParaRPr lang="pt-BR" dirty="0"/>
          </a:p>
        </p:txBody>
      </p:sp>
      <p:sp>
        <p:nvSpPr>
          <p:cNvPr id="4" name="Título 1"/>
          <p:cNvSpPr txBox="1">
            <a:spLocks/>
          </p:cNvSpPr>
          <p:nvPr/>
        </p:nvSpPr>
        <p:spPr>
          <a:xfrm>
            <a:off x="1279019" y="245458"/>
            <a:ext cx="9817727" cy="8074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dirty="0" smtClean="0"/>
              <a:t>Exercício 1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291096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988" y="253177"/>
            <a:ext cx="9459707" cy="6492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40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C:\Users\Vinicius\Desktop\Curso GENES\Aula_01\genesLogo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7726" y="79683"/>
            <a:ext cx="830763" cy="862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upo 3"/>
          <p:cNvGrpSpPr/>
          <p:nvPr/>
        </p:nvGrpSpPr>
        <p:grpSpPr>
          <a:xfrm>
            <a:off x="2165874" y="476673"/>
            <a:ext cx="5370286" cy="2847129"/>
            <a:chOff x="683568" y="901550"/>
            <a:chExt cx="5370286" cy="2847129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709" t="3968" r="48016" b="57884"/>
            <a:stretch/>
          </p:blipFill>
          <p:spPr bwMode="auto">
            <a:xfrm>
              <a:off x="683568" y="958140"/>
              <a:ext cx="5370286" cy="27905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5" name="Retângulo 14"/>
            <p:cNvSpPr/>
            <p:nvPr/>
          </p:nvSpPr>
          <p:spPr>
            <a:xfrm>
              <a:off x="1763688" y="901550"/>
              <a:ext cx="648072" cy="27723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9536" y="1458044"/>
            <a:ext cx="6115050" cy="5067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CaixaDeTexto 16"/>
          <p:cNvSpPr txBox="1"/>
          <p:nvPr/>
        </p:nvSpPr>
        <p:spPr>
          <a:xfrm>
            <a:off x="7968208" y="1988840"/>
            <a:ext cx="27718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/>
              <a:t>Arquivos: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pt-BR" dirty="0"/>
              <a:t>Arquivo com fim “</a:t>
            </a:r>
            <a:r>
              <a:rPr lang="pt-BR" dirty="0" err="1"/>
              <a:t>mga</a:t>
            </a:r>
            <a:r>
              <a:rPr lang="pt-BR" dirty="0"/>
              <a:t>”:</a:t>
            </a:r>
          </a:p>
          <a:p>
            <a:r>
              <a:rPr lang="pt-BR" dirty="0"/>
              <a:t> </a:t>
            </a:r>
            <a:r>
              <a:rPr lang="pt-BR" b="1" dirty="0"/>
              <a:t>Média dos Genótipos nos ambientes avaliados</a:t>
            </a:r>
          </a:p>
        </p:txBody>
      </p:sp>
      <p:sp>
        <p:nvSpPr>
          <p:cNvPr id="19" name="Retângulo 18"/>
          <p:cNvSpPr/>
          <p:nvPr/>
        </p:nvSpPr>
        <p:spPr>
          <a:xfrm>
            <a:off x="2283287" y="-99392"/>
            <a:ext cx="7323351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3600" b="1" dirty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Dissimilaridade entre Ambientes</a:t>
            </a:r>
          </a:p>
        </p:txBody>
      </p:sp>
      <p:sp>
        <p:nvSpPr>
          <p:cNvPr id="20" name="CaixaDeTexto 19"/>
          <p:cNvSpPr txBox="1"/>
          <p:nvPr/>
        </p:nvSpPr>
        <p:spPr>
          <a:xfrm>
            <a:off x="2135560" y="6516052"/>
            <a:ext cx="8292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(Biometria -&gt; Interação Genótipos por Ambientes -&gt; Dissimilaridade entre </a:t>
            </a:r>
            <a:r>
              <a:rPr lang="pt-BR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Ambientes)</a:t>
            </a:r>
            <a:endParaRPr lang="pt-BR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11" name="Retângulo 10"/>
          <p:cNvSpPr/>
          <p:nvPr/>
        </p:nvSpPr>
        <p:spPr>
          <a:xfrm>
            <a:off x="2135560" y="719637"/>
            <a:ext cx="2841501" cy="2520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/>
          <p:cNvSpPr/>
          <p:nvPr/>
        </p:nvSpPr>
        <p:spPr>
          <a:xfrm>
            <a:off x="5001612" y="941869"/>
            <a:ext cx="2534549" cy="2520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01736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C:\Users\Vinicius\Desktop\Curso GENES\Aula_01\genesLogo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7726" y="79683"/>
            <a:ext cx="830763" cy="862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tângulo 9"/>
          <p:cNvSpPr/>
          <p:nvPr/>
        </p:nvSpPr>
        <p:spPr>
          <a:xfrm>
            <a:off x="2283287" y="118374"/>
            <a:ext cx="7323351" cy="166199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BR" sz="3600" b="1" dirty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Dissimilaridade entre Ambientes</a:t>
            </a:r>
          </a:p>
          <a:p>
            <a:pPr algn="ctr">
              <a:lnSpc>
                <a:spcPct val="150000"/>
              </a:lnSpc>
            </a:pPr>
            <a:r>
              <a:rPr lang="pt-BR" sz="3200" b="1" dirty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Declaração de Parâmetros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9617" y="2526978"/>
            <a:ext cx="6741289" cy="34223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Retângulo 10"/>
          <p:cNvSpPr/>
          <p:nvPr/>
        </p:nvSpPr>
        <p:spPr>
          <a:xfrm>
            <a:off x="2783632" y="5445225"/>
            <a:ext cx="4104456" cy="2772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31484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C:\Users\Vinicius\Desktop\Curso GENES\Aula_01\genesLogo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7726" y="79683"/>
            <a:ext cx="830763" cy="862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tângulo 18"/>
          <p:cNvSpPr/>
          <p:nvPr/>
        </p:nvSpPr>
        <p:spPr>
          <a:xfrm>
            <a:off x="2770603" y="188641"/>
            <a:ext cx="6348726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3600" b="1" dirty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Estratificação de Ambientes</a:t>
            </a:r>
          </a:p>
        </p:txBody>
      </p:sp>
      <p:sp>
        <p:nvSpPr>
          <p:cNvPr id="20" name="CaixaDeTexto 19"/>
          <p:cNvSpPr txBox="1"/>
          <p:nvPr/>
        </p:nvSpPr>
        <p:spPr>
          <a:xfrm>
            <a:off x="2245322" y="999064"/>
            <a:ext cx="7827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(Biometria -&gt; Interação Genótipos por Ambientes -&gt; Estratificação de Ambientes</a:t>
            </a:r>
          </a:p>
        </p:txBody>
      </p:sp>
      <p:sp>
        <p:nvSpPr>
          <p:cNvPr id="17" name="CaixaDeTexto 16"/>
          <p:cNvSpPr txBox="1"/>
          <p:nvPr/>
        </p:nvSpPr>
        <p:spPr>
          <a:xfrm>
            <a:off x="2927648" y="5714672"/>
            <a:ext cx="715236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/>
              <a:t>Arquivos: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pt-BR" dirty="0"/>
              <a:t>Arquivo com fim “</a:t>
            </a:r>
            <a:r>
              <a:rPr lang="pt-BR" dirty="0" err="1"/>
              <a:t>mga</a:t>
            </a:r>
            <a:r>
              <a:rPr lang="pt-BR" dirty="0"/>
              <a:t>”: </a:t>
            </a:r>
            <a:r>
              <a:rPr lang="pt-BR" b="1" dirty="0"/>
              <a:t>Média dos Genótipos nos ambientes avaliados</a:t>
            </a:r>
          </a:p>
        </p:txBody>
      </p:sp>
      <p:grpSp>
        <p:nvGrpSpPr>
          <p:cNvPr id="5" name="Grupo 4"/>
          <p:cNvGrpSpPr/>
          <p:nvPr/>
        </p:nvGrpSpPr>
        <p:grpSpPr>
          <a:xfrm>
            <a:off x="2058748" y="1484784"/>
            <a:ext cx="6053477" cy="3168352"/>
            <a:chOff x="534747" y="1484784"/>
            <a:chExt cx="6053477" cy="3168352"/>
          </a:xfrm>
        </p:grpSpPr>
        <p:pic>
          <p:nvPicPr>
            <p:cNvPr id="2" name="Picture 2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486" t="3499" r="48240" b="58077"/>
            <a:stretch/>
          </p:blipFill>
          <p:spPr bwMode="auto">
            <a:xfrm>
              <a:off x="534747" y="1484784"/>
              <a:ext cx="6053477" cy="31683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4" name="Retângulo 13"/>
            <p:cNvSpPr/>
            <p:nvPr/>
          </p:nvSpPr>
          <p:spPr>
            <a:xfrm>
              <a:off x="1763688" y="1485073"/>
              <a:ext cx="792088" cy="28803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pic>
        <p:nvPicPr>
          <p:cNvPr id="3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9672" y="2708920"/>
            <a:ext cx="4968552" cy="2838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Retângulo 10"/>
          <p:cNvSpPr/>
          <p:nvPr/>
        </p:nvSpPr>
        <p:spPr>
          <a:xfrm>
            <a:off x="2094257" y="1771336"/>
            <a:ext cx="6017967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12157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C:\Users\Vinicius\Desktop\Curso GENES\Aula_01\genesLogo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7726" y="79683"/>
            <a:ext cx="830763" cy="862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tângulo 18"/>
          <p:cNvSpPr/>
          <p:nvPr/>
        </p:nvSpPr>
        <p:spPr>
          <a:xfrm>
            <a:off x="2855641" y="-27384"/>
            <a:ext cx="6348725" cy="166199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BR" sz="3600" b="1" dirty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Estratificação de Ambientes</a:t>
            </a:r>
          </a:p>
          <a:p>
            <a:pPr algn="ctr">
              <a:lnSpc>
                <a:spcPct val="150000"/>
              </a:lnSpc>
            </a:pPr>
            <a:r>
              <a:rPr lang="pt-BR" sz="3200" b="1" dirty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Declaração de Parâmetros</a:t>
            </a:r>
          </a:p>
        </p:txBody>
      </p:sp>
      <p:sp>
        <p:nvSpPr>
          <p:cNvPr id="17" name="CaixaDeTexto 16"/>
          <p:cNvSpPr txBox="1"/>
          <p:nvPr/>
        </p:nvSpPr>
        <p:spPr>
          <a:xfrm>
            <a:off x="2927648" y="5445224"/>
            <a:ext cx="7152366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/>
              <a:t>Arquivos: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pt-BR" dirty="0"/>
              <a:t>Arquivo com fim “</a:t>
            </a:r>
            <a:r>
              <a:rPr lang="pt-BR" dirty="0" err="1"/>
              <a:t>mga</a:t>
            </a:r>
            <a:r>
              <a:rPr lang="pt-BR" dirty="0"/>
              <a:t>”: </a:t>
            </a:r>
            <a:r>
              <a:rPr lang="pt-BR" b="1" dirty="0"/>
              <a:t>Média dos Genótipos nos ambientes avaliados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pt-BR" dirty="0"/>
              <a:t>Arquivo com fim “</a:t>
            </a:r>
            <a:r>
              <a:rPr lang="pt-BR" dirty="0" err="1"/>
              <a:t>cre</a:t>
            </a:r>
            <a:r>
              <a:rPr lang="pt-BR" dirty="0"/>
              <a:t>”: </a:t>
            </a:r>
            <a:r>
              <a:rPr lang="pt-BR" b="1" dirty="0"/>
              <a:t>Quadrado médio do Resíduo</a:t>
            </a:r>
          </a:p>
          <a:p>
            <a:pPr marL="285750" indent="-285750">
              <a:buFont typeface="Arial" pitchFamily="34" charset="0"/>
              <a:buChar char="•"/>
            </a:pPr>
            <a:endParaRPr lang="pt-BR" b="1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1850" y="1628801"/>
            <a:ext cx="6047723" cy="36688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Retângulo 11"/>
          <p:cNvSpPr/>
          <p:nvPr/>
        </p:nvSpPr>
        <p:spPr>
          <a:xfrm>
            <a:off x="3503712" y="2852936"/>
            <a:ext cx="5832648" cy="4320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/>
          <p:cNvSpPr/>
          <p:nvPr/>
        </p:nvSpPr>
        <p:spPr>
          <a:xfrm>
            <a:off x="3503712" y="4797152"/>
            <a:ext cx="3672408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40491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pt-BR" dirty="0" smtClean="0"/>
              <a:t>Considere a seguinte situação:</a:t>
            </a:r>
          </a:p>
          <a:p>
            <a:pPr marL="0" indent="0">
              <a:buNone/>
            </a:pPr>
            <a:r>
              <a:rPr lang="pt-BR" dirty="0" smtClean="0"/>
              <a:t>Foram obtidos dados de produtividade de 20 famílias de meios irmãos, avaliada em três ambientes, no delineamento em blocos ao acaso com duas repetições.</a:t>
            </a:r>
          </a:p>
          <a:p>
            <a:pPr marL="0" indent="0">
              <a:buNone/>
            </a:pPr>
            <a:endParaRPr lang="pt-BR" dirty="0"/>
          </a:p>
          <a:p>
            <a:pPr marL="514350" indent="-514350">
              <a:buFont typeface="+mj-lt"/>
              <a:buAutoNum type="arabicPeriod"/>
            </a:pPr>
            <a:r>
              <a:rPr lang="pt-BR" dirty="0" smtClean="0"/>
              <a:t>Realize análises individuais e conjunta de variância</a:t>
            </a:r>
          </a:p>
          <a:p>
            <a:pPr lvl="1"/>
            <a:r>
              <a:rPr lang="pt-BR" dirty="0" smtClean="0"/>
              <a:t>Utilizando as médias – Manualmente</a:t>
            </a:r>
          </a:p>
          <a:p>
            <a:pPr lvl="1"/>
            <a:r>
              <a:rPr lang="pt-BR" dirty="0" smtClean="0"/>
              <a:t>Dados originais - GENES </a:t>
            </a:r>
          </a:p>
          <a:p>
            <a:pPr marL="514350" indent="-514350">
              <a:buFont typeface="+mj-lt"/>
              <a:buAutoNum type="arabicPeriod"/>
            </a:pPr>
            <a:r>
              <a:rPr lang="pt-BR" dirty="0" smtClean="0"/>
              <a:t>Estime o ganho com a seleção utilizando os componentes de variância obtidos na ANOVA conjunta.</a:t>
            </a:r>
            <a:endParaRPr lang="pt-BR" dirty="0"/>
          </a:p>
        </p:txBody>
      </p:sp>
      <p:sp>
        <p:nvSpPr>
          <p:cNvPr id="4" name="Título 1"/>
          <p:cNvSpPr txBox="1">
            <a:spLocks/>
          </p:cNvSpPr>
          <p:nvPr/>
        </p:nvSpPr>
        <p:spPr>
          <a:xfrm>
            <a:off x="1279019" y="245458"/>
            <a:ext cx="9817727" cy="8074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dirty="0" smtClean="0"/>
              <a:t>Exercício 2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5900363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33603"/>
              </p:ext>
            </p:extLst>
          </p:nvPr>
        </p:nvGraphicFramePr>
        <p:xfrm>
          <a:off x="2105892" y="232251"/>
          <a:ext cx="8243452" cy="651785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776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776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776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7763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7763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7763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7763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181306">
                <a:tc rowSpan="2"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FMI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 smtClean="0">
                          <a:effectLst/>
                        </a:rPr>
                        <a:t>Ambiente 1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 smtClean="0">
                          <a:effectLst/>
                        </a:rPr>
                        <a:t>Ambiente 2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 smtClean="0">
                          <a:effectLst/>
                        </a:rPr>
                        <a:t>Ambiente 3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1306">
                <a:tc vMerge="1">
                  <a:txBody>
                    <a:bodyPr/>
                    <a:lstStyle/>
                    <a:p>
                      <a:pPr algn="ctr" fontAlgn="b"/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1306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54.53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55.83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54.91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64.82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60.9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60.66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1306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48.98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50.16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57.86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54.78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76.62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72.23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1306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3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52.47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47.59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66.81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65.12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80.05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69.35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1306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4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45.18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46.4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52.67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66.71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71.44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73.97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1306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47.65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55.91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58.33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60.72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76.31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65.19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81306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6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51.08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59.3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65.18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58.96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75.15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59.84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81306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7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56.75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63.68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65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65.82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64.59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63.55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81306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8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50.89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52.6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65.92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57.87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51.87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48.31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81306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9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58.44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56.85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60.34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56.8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57.39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76.72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81306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10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46.53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47.14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56.09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54.15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58.95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63.76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81306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11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46.27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49.79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70.33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79.44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56.52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62.52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81306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12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49.5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44.69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66.95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66.7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61.42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50.33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81306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13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78.81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94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88.74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93.55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100.68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120.22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81306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14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55.97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55.71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44.02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49.83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83.31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74.46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81306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15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45.83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52.03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57.64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57.45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71.52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63.28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81306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16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52.79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53.43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57.36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52.39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58.83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79.1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81306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17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45.49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54.71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68.49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56.81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66.72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80.35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81306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18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52.85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51.68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81.7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69.42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37.44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54.84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81306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19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53.46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58.97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62.24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60.9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71.94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85.14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181306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20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81.82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88.07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94.12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91.61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107.27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102.79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181306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Média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 smtClean="0">
                          <a:effectLst/>
                        </a:rPr>
                        <a:t>53.77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 smtClean="0">
                          <a:effectLst/>
                        </a:rPr>
                        <a:t>56.93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 smtClean="0">
                          <a:effectLst/>
                        </a:rPr>
                        <a:t>64.74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 smtClean="0">
                          <a:effectLst/>
                        </a:rPr>
                        <a:t>64.19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 smtClean="0">
                          <a:effectLst/>
                        </a:rPr>
                        <a:t>69.45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 smtClean="0">
                          <a:effectLst/>
                        </a:rPr>
                        <a:t>71.33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ctr"/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392810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05691" y="356294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sz="4000" dirty="0" smtClean="0"/>
              <a:t>Análise Conjunta de Experimentos</a:t>
            </a:r>
            <a:endParaRPr lang="pt-BR" sz="4000" dirty="0"/>
          </a:p>
        </p:txBody>
      </p:sp>
      <p:sp>
        <p:nvSpPr>
          <p:cNvPr id="16" name="CaixaDeTexto 15"/>
          <p:cNvSpPr txBox="1"/>
          <p:nvPr/>
        </p:nvSpPr>
        <p:spPr>
          <a:xfrm>
            <a:off x="2237920" y="1815817"/>
            <a:ext cx="3497863" cy="40011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 smtClean="0"/>
              <a:t>Fator 1: Genótipos</a:t>
            </a:r>
          </a:p>
        </p:txBody>
      </p:sp>
      <p:sp>
        <p:nvSpPr>
          <p:cNvPr id="17" name="CaixaDeTexto 16"/>
          <p:cNvSpPr txBox="1"/>
          <p:nvPr/>
        </p:nvSpPr>
        <p:spPr>
          <a:xfrm>
            <a:off x="7443649" y="1815817"/>
            <a:ext cx="3588562" cy="400110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 smtClean="0"/>
              <a:t>Fator 2: Ambientes</a:t>
            </a:r>
          </a:p>
        </p:txBody>
      </p:sp>
      <p:graphicFrame>
        <p:nvGraphicFramePr>
          <p:cNvPr id="30" name="Tabela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9930171"/>
              </p:ext>
            </p:extLst>
          </p:nvPr>
        </p:nvGraphicFramePr>
        <p:xfrm>
          <a:off x="4578190" y="2266511"/>
          <a:ext cx="3816000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04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41680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Genótipos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Ambientes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Tratamentos</a:t>
                      </a:r>
                      <a:endParaRPr lang="pt-BR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G1</a:t>
                      </a:r>
                      <a:endParaRPr lang="pt-BR" dirty="0"/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A1</a:t>
                      </a:r>
                      <a:endParaRPr lang="pt-BR" dirty="0"/>
                    </a:p>
                  </a:txBody>
                  <a:tcPr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 smtClean="0"/>
                        <a:t>T1</a:t>
                      </a: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G1</a:t>
                      </a:r>
                      <a:endParaRPr lang="pt-BR" dirty="0"/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A2</a:t>
                      </a:r>
                      <a:endParaRPr lang="pt-BR" dirty="0"/>
                    </a:p>
                  </a:txBody>
                  <a:tcPr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 smtClean="0"/>
                        <a:t>T2</a:t>
                      </a: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G1</a:t>
                      </a:r>
                      <a:endParaRPr lang="pt-BR" dirty="0"/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A3</a:t>
                      </a:r>
                      <a:endParaRPr lang="pt-BR" dirty="0"/>
                    </a:p>
                  </a:txBody>
                  <a:tcPr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 smtClean="0"/>
                        <a:t>T3</a:t>
                      </a: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G2</a:t>
                      </a:r>
                      <a:endParaRPr lang="pt-BR" dirty="0"/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A1</a:t>
                      </a:r>
                      <a:endParaRPr lang="pt-BR" dirty="0"/>
                    </a:p>
                  </a:txBody>
                  <a:tcPr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 smtClean="0"/>
                        <a:t>T4</a:t>
                      </a:r>
                      <a:endParaRPr lang="pt-BR" dirty="0"/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G2</a:t>
                      </a:r>
                      <a:endParaRPr lang="pt-BR" dirty="0"/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A2</a:t>
                      </a:r>
                      <a:endParaRPr lang="pt-BR" dirty="0"/>
                    </a:p>
                  </a:txBody>
                  <a:tcPr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 smtClean="0"/>
                        <a:t>T5</a:t>
                      </a:r>
                      <a:endParaRPr lang="pt-BR" dirty="0"/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G2</a:t>
                      </a:r>
                      <a:endParaRPr lang="pt-BR" dirty="0"/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A3</a:t>
                      </a:r>
                      <a:endParaRPr lang="pt-BR" dirty="0"/>
                    </a:p>
                  </a:txBody>
                  <a:tcPr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 smtClean="0"/>
                        <a:t>T6</a:t>
                      </a:r>
                      <a:endParaRPr lang="pt-BR" dirty="0"/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G3</a:t>
                      </a:r>
                      <a:endParaRPr lang="pt-BR" dirty="0"/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A1</a:t>
                      </a:r>
                      <a:endParaRPr lang="pt-BR" dirty="0"/>
                    </a:p>
                  </a:txBody>
                  <a:tcPr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 smtClean="0"/>
                        <a:t>T7</a:t>
                      </a:r>
                      <a:endParaRPr lang="pt-BR" dirty="0"/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G3</a:t>
                      </a:r>
                      <a:endParaRPr lang="pt-BR" dirty="0"/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A2</a:t>
                      </a:r>
                      <a:endParaRPr lang="pt-BR" dirty="0"/>
                    </a:p>
                  </a:txBody>
                  <a:tcPr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 smtClean="0"/>
                        <a:t>T8</a:t>
                      </a:r>
                      <a:endParaRPr lang="pt-BR" dirty="0"/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G3</a:t>
                      </a:r>
                      <a:endParaRPr lang="pt-BR" dirty="0"/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A3</a:t>
                      </a:r>
                      <a:endParaRPr lang="pt-BR" dirty="0"/>
                    </a:p>
                  </a:txBody>
                  <a:tcPr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 smtClean="0"/>
                        <a:t>T8</a:t>
                      </a:r>
                      <a:endParaRPr lang="pt-BR" dirty="0"/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1" name="CaixaDeTexto 30"/>
          <p:cNvSpPr txBox="1"/>
          <p:nvPr/>
        </p:nvSpPr>
        <p:spPr>
          <a:xfrm>
            <a:off x="3104528" y="6396335"/>
            <a:ext cx="65217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 smtClean="0">
                <a:solidFill>
                  <a:srgbClr val="FF0000"/>
                </a:solidFill>
              </a:rPr>
              <a:t>Com que tipo experimento essa tabela se parece?</a:t>
            </a:r>
            <a:endParaRPr lang="pt-BR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9616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4927" y="142924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Análise Conjunta de Experimentos</a:t>
            </a:r>
            <a:endParaRPr lang="pt-BR" sz="4000" dirty="0"/>
          </a:p>
        </p:txBody>
      </p:sp>
      <p:sp>
        <p:nvSpPr>
          <p:cNvPr id="16" name="CaixaDeTexto 15"/>
          <p:cNvSpPr txBox="1"/>
          <p:nvPr/>
        </p:nvSpPr>
        <p:spPr>
          <a:xfrm>
            <a:off x="397458" y="1529245"/>
            <a:ext cx="4116699" cy="40011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 smtClean="0"/>
              <a:t>Fator 1: Genótipos</a:t>
            </a:r>
          </a:p>
        </p:txBody>
      </p:sp>
      <p:sp>
        <p:nvSpPr>
          <p:cNvPr id="17" name="CaixaDeTexto 16"/>
          <p:cNvSpPr txBox="1"/>
          <p:nvPr/>
        </p:nvSpPr>
        <p:spPr>
          <a:xfrm>
            <a:off x="397458" y="2013076"/>
            <a:ext cx="4116699" cy="400110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 smtClean="0"/>
              <a:t>Fator 2: Ambientes</a:t>
            </a:r>
          </a:p>
        </p:txBody>
      </p:sp>
      <p:sp>
        <p:nvSpPr>
          <p:cNvPr id="30" name="CaixaDeTexto 29"/>
          <p:cNvSpPr txBox="1"/>
          <p:nvPr/>
        </p:nvSpPr>
        <p:spPr>
          <a:xfrm>
            <a:off x="7209509" y="1836880"/>
            <a:ext cx="4116699" cy="40011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Definições Importantes</a:t>
            </a:r>
          </a:p>
        </p:txBody>
      </p:sp>
      <p:sp>
        <p:nvSpPr>
          <p:cNvPr id="31" name="CaixaDeTexto 30"/>
          <p:cNvSpPr txBox="1"/>
          <p:nvPr/>
        </p:nvSpPr>
        <p:spPr>
          <a:xfrm>
            <a:off x="6785969" y="2637606"/>
            <a:ext cx="5181073" cy="707886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000" dirty="0" smtClean="0"/>
              <a:t>Efeito Principal:</a:t>
            </a:r>
            <a:r>
              <a:rPr lang="pt-BR" sz="2000" dirty="0"/>
              <a:t> </a:t>
            </a:r>
            <a:r>
              <a:rPr lang="pt-BR" sz="2000" dirty="0" smtClean="0"/>
              <a:t>Efeito de cada fator, independente do efeito dos outros fatores</a:t>
            </a:r>
          </a:p>
        </p:txBody>
      </p:sp>
      <p:sp>
        <p:nvSpPr>
          <p:cNvPr id="32" name="CaixaDeTexto 31"/>
          <p:cNvSpPr txBox="1"/>
          <p:nvPr/>
        </p:nvSpPr>
        <p:spPr>
          <a:xfrm>
            <a:off x="6785969" y="3883184"/>
            <a:ext cx="5181073" cy="2554545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000" dirty="0" smtClean="0"/>
              <a:t>Efeito de Interação G x A: Efeito simultâneo do genótipo e do ambiente sobre a variável em estudo.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pt-BR" sz="2000" dirty="0"/>
          </a:p>
          <a:p>
            <a:pPr algn="just"/>
            <a:r>
              <a:rPr lang="pt-BR" sz="2000" dirty="0" smtClean="0"/>
              <a:t>Interação G x A: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000" dirty="0" smtClean="0"/>
              <a:t>Decorrente </a:t>
            </a:r>
            <a:r>
              <a:rPr lang="pt-BR" sz="2000" dirty="0"/>
              <a:t>da variação do desempenho particular de cada </a:t>
            </a:r>
            <a:r>
              <a:rPr lang="pt-BR" sz="2000" dirty="0" smtClean="0"/>
              <a:t>linhagem </a:t>
            </a:r>
            <a:r>
              <a:rPr lang="pt-BR" sz="2000" dirty="0"/>
              <a:t>nos vários ambientes</a:t>
            </a:r>
            <a:endParaRPr lang="pt-BR" sz="2000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tângulo 33"/>
              <p:cNvSpPr/>
              <p:nvPr/>
            </p:nvSpPr>
            <p:spPr>
              <a:xfrm>
                <a:off x="187175" y="2567315"/>
                <a:ext cx="6598794" cy="5579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𝑗𝑘</m:t>
                          </m:r>
                        </m:sub>
                      </m:sSub>
                      <m:r>
                        <a:rPr lang="pt-BR" sz="28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𝐺𝐴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𝑖𝑗𝑘</m:t>
                          </m:r>
                        </m:sub>
                      </m:sSub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34" name="Retângulo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175" y="2567315"/>
                <a:ext cx="6598794" cy="55791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534" y="3125225"/>
            <a:ext cx="4882593" cy="360127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21389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52650" y="-258349"/>
            <a:ext cx="7886700" cy="1325563"/>
          </a:xfrm>
        </p:spPr>
        <p:txBody>
          <a:bodyPr/>
          <a:lstStyle/>
          <a:p>
            <a:pPr algn="ctr"/>
            <a:r>
              <a:rPr lang="pt-BR" dirty="0" smtClean="0"/>
              <a:t>Natureza da Interação </a:t>
            </a:r>
            <a:r>
              <a:rPr lang="pt-BR" dirty="0" err="1" smtClean="0"/>
              <a:t>GxE</a:t>
            </a:r>
            <a:endParaRPr lang="pt-BR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4116" y="827334"/>
            <a:ext cx="8783782" cy="19051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CaixaDeTexto 3"/>
          <p:cNvSpPr txBox="1"/>
          <p:nvPr/>
        </p:nvSpPr>
        <p:spPr>
          <a:xfrm>
            <a:off x="1953492" y="2884913"/>
            <a:ext cx="25522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(a) Ausência de interação</a:t>
            </a:r>
          </a:p>
        </p:txBody>
      </p:sp>
      <p:sp>
        <p:nvSpPr>
          <p:cNvPr id="6" name="CaixaDeTexto 5"/>
          <p:cNvSpPr txBox="1"/>
          <p:nvPr/>
        </p:nvSpPr>
        <p:spPr>
          <a:xfrm>
            <a:off x="4972173" y="2884908"/>
            <a:ext cx="2141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(b) Interação simples</a:t>
            </a:r>
          </a:p>
        </p:txBody>
      </p:sp>
      <p:sp>
        <p:nvSpPr>
          <p:cNvPr id="7" name="CaixaDeTexto 6"/>
          <p:cNvSpPr txBox="1"/>
          <p:nvPr/>
        </p:nvSpPr>
        <p:spPr>
          <a:xfrm>
            <a:off x="7950994" y="2884903"/>
            <a:ext cx="2333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(c) Interação Complexa</a:t>
            </a:r>
          </a:p>
        </p:txBody>
      </p:sp>
      <p:sp>
        <p:nvSpPr>
          <p:cNvPr id="8" name="CaixaDeTexto 7"/>
          <p:cNvSpPr txBox="1"/>
          <p:nvPr/>
        </p:nvSpPr>
        <p:spPr>
          <a:xfrm>
            <a:off x="1953492" y="3391665"/>
            <a:ext cx="8330513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pt-BR" sz="2000" b="1" dirty="0">
                <a:solidFill>
                  <a:srgbClr val="FF0000"/>
                </a:solidFill>
              </a:rPr>
              <a:t>CAUSAS DA INTERAÇÃO GXE?</a:t>
            </a:r>
          </a:p>
          <a:p>
            <a:endParaRPr lang="pt-BR" sz="2000" b="1" dirty="0"/>
          </a:p>
          <a:p>
            <a:pPr marL="800100" lvl="1" indent="-342900">
              <a:buFont typeface="Wingdings" pitchFamily="2" charset="2"/>
              <a:buChar char="ü"/>
            </a:pPr>
            <a:r>
              <a:rPr lang="pt-BR" sz="2000" b="1" dirty="0"/>
              <a:t>Expressão diferencial dos genes</a:t>
            </a:r>
          </a:p>
          <a:p>
            <a:endParaRPr lang="pt-BR" sz="2000" b="1" dirty="0"/>
          </a:p>
          <a:p>
            <a:pPr marL="342900" indent="-342900">
              <a:buFont typeface="Arial" pitchFamily="34" charset="0"/>
              <a:buChar char="•"/>
            </a:pPr>
            <a:r>
              <a:rPr lang="pt-BR" sz="2000" b="1" dirty="0">
                <a:solidFill>
                  <a:srgbClr val="FF0000"/>
                </a:solidFill>
              </a:rPr>
              <a:t>EFEITOS DA INTERAÇÃO </a:t>
            </a:r>
            <a:r>
              <a:rPr lang="pt-BR" sz="2000" b="1" dirty="0" err="1">
                <a:solidFill>
                  <a:srgbClr val="FF0000"/>
                </a:solidFill>
              </a:rPr>
              <a:t>GxE</a:t>
            </a:r>
            <a:r>
              <a:rPr lang="pt-BR" sz="2000" b="1" dirty="0">
                <a:solidFill>
                  <a:srgbClr val="FF0000"/>
                </a:solidFill>
              </a:rPr>
              <a:t>?</a:t>
            </a:r>
          </a:p>
          <a:p>
            <a:endParaRPr lang="pt-BR" sz="2000" b="1" dirty="0"/>
          </a:p>
          <a:p>
            <a:pPr marL="800100" lvl="1" indent="-342900">
              <a:buFont typeface="Wingdings" pitchFamily="2" charset="2"/>
              <a:buChar char="ü"/>
            </a:pPr>
            <a:r>
              <a:rPr lang="pt-BR" sz="2000" b="1" dirty="0"/>
              <a:t>Seleção de populações, progênies e linhagens.</a:t>
            </a:r>
          </a:p>
          <a:p>
            <a:pPr marL="800100" lvl="1" indent="-342900">
              <a:buFont typeface="Wingdings" pitchFamily="2" charset="2"/>
              <a:buChar char="ü"/>
            </a:pPr>
            <a:r>
              <a:rPr lang="pt-BR" sz="2000" b="1" dirty="0"/>
              <a:t>Recomendação de cultivares</a:t>
            </a:r>
          </a:p>
          <a:p>
            <a:endParaRPr lang="pt-BR" sz="2000" b="1" dirty="0"/>
          </a:p>
          <a:p>
            <a:pPr algn="ctr"/>
            <a:r>
              <a:rPr lang="pt-BR" sz="2000" b="1" dirty="0">
                <a:solidFill>
                  <a:srgbClr val="FF0000"/>
                </a:solidFill>
              </a:rPr>
              <a:t>SOLUÇÃO: Avaliação em maior número de ambientes em maior número de ambientes possível</a:t>
            </a:r>
          </a:p>
          <a:p>
            <a:endParaRPr lang="pt-BR" sz="2000" b="1" dirty="0"/>
          </a:p>
          <a:p>
            <a:endParaRPr lang="pt-BR" sz="2000" b="1" dirty="0"/>
          </a:p>
        </p:txBody>
      </p:sp>
    </p:spTree>
    <p:extLst>
      <p:ext uri="{BB962C8B-B14F-4D97-AF65-F5344CB8AC3E}">
        <p14:creationId xmlns:p14="http://schemas.microsoft.com/office/powerpoint/2010/main" val="3383852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981200" y="836712"/>
            <a:ext cx="8229600" cy="540060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pt-BR" sz="20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Comportamento diferencial dos genótipos frente as variações ambientais</a:t>
            </a:r>
          </a:p>
        </p:txBody>
      </p:sp>
      <p:sp>
        <p:nvSpPr>
          <p:cNvPr id="4" name="Retângulo 3"/>
          <p:cNvSpPr/>
          <p:nvPr/>
        </p:nvSpPr>
        <p:spPr>
          <a:xfrm>
            <a:off x="2463599" y="44625"/>
            <a:ext cx="6981591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itchFamily="34" charset="0"/>
                <a:cs typeface="Arial" pitchFamily="34" charset="0"/>
              </a:rPr>
              <a:t>Interação Genótipos x Ambientes</a:t>
            </a:r>
          </a:p>
        </p:txBody>
      </p:sp>
      <p:graphicFrame>
        <p:nvGraphicFramePr>
          <p:cNvPr id="7" name="Tabela 6"/>
          <p:cNvGraphicFramePr>
            <a:graphicFrameLocks noGrp="1"/>
          </p:cNvGraphicFramePr>
          <p:nvPr>
            <p:extLst/>
          </p:nvPr>
        </p:nvGraphicFramePr>
        <p:xfrm>
          <a:off x="2423592" y="1555864"/>
          <a:ext cx="3312366" cy="18879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24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24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24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337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615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7597">
                <a:tc rowSpan="2">
                  <a:txBody>
                    <a:bodyPr/>
                    <a:lstStyle/>
                    <a:p>
                      <a:pPr algn="ctr"/>
                      <a:r>
                        <a:rPr lang="pt-BR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Gen.</a:t>
                      </a:r>
                      <a:endParaRPr lang="pt-BR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Ambientes</a:t>
                      </a:r>
                      <a:endParaRPr lang="pt-BR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pt-BR" dirty="0" err="1" smtClean="0"/>
                        <a:t>Rank</a:t>
                      </a:r>
                      <a:endParaRPr lang="pt-BR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µ</a:t>
                      </a:r>
                      <a:endParaRPr lang="pt-BR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7597">
                <a:tc vMerge="1">
                  <a:txBody>
                    <a:bodyPr/>
                    <a:lstStyle/>
                    <a:p>
                      <a:endParaRPr lang="pt-BR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pt-BR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7597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1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10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14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pt-BR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12</a:t>
                      </a:r>
                      <a:endParaRPr lang="pt-BR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7597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2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2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6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>
                          <a:solidFill>
                            <a:srgbClr val="FF0000"/>
                          </a:solidFill>
                        </a:rPr>
                        <a:t>3</a:t>
                      </a:r>
                      <a:endParaRPr lang="pt-BR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4</a:t>
                      </a:r>
                      <a:endParaRPr lang="pt-BR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7597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3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4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8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>
                          <a:solidFill>
                            <a:srgbClr val="FF0000"/>
                          </a:solidFill>
                        </a:rPr>
                        <a:t>2</a:t>
                      </a:r>
                      <a:endParaRPr lang="pt-BR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6</a:t>
                      </a:r>
                      <a:endParaRPr lang="pt-BR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8" name="Tabela 7"/>
          <p:cNvGraphicFramePr>
            <a:graphicFrameLocks noGrp="1"/>
          </p:cNvGraphicFramePr>
          <p:nvPr>
            <p:extLst/>
          </p:nvPr>
        </p:nvGraphicFramePr>
        <p:xfrm>
          <a:off x="6744072" y="1552852"/>
          <a:ext cx="3240360" cy="18761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80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80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80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200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606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7597">
                <a:tc rowSpan="2">
                  <a:txBody>
                    <a:bodyPr/>
                    <a:lstStyle/>
                    <a:p>
                      <a:pPr algn="ctr"/>
                      <a:r>
                        <a:rPr lang="pt-BR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Gen.</a:t>
                      </a:r>
                      <a:endParaRPr lang="pt-BR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Ambientes</a:t>
                      </a:r>
                      <a:endParaRPr lang="pt-BR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pt-BR" dirty="0" err="1" smtClean="0"/>
                        <a:t>Rank</a:t>
                      </a:r>
                      <a:endParaRPr lang="pt-BR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µ</a:t>
                      </a:r>
                      <a:endParaRPr lang="pt-BR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7597">
                <a:tc vMerge="1">
                  <a:txBody>
                    <a:bodyPr/>
                    <a:lstStyle/>
                    <a:p>
                      <a:endParaRPr lang="pt-BR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pt-BR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7597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1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10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12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pt-BR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12</a:t>
                      </a:r>
                      <a:endParaRPr lang="pt-BR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7597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2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2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4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>
                          <a:solidFill>
                            <a:srgbClr val="FF0000"/>
                          </a:solidFill>
                        </a:rPr>
                        <a:t>3</a:t>
                      </a:r>
                      <a:endParaRPr lang="pt-BR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3</a:t>
                      </a:r>
                      <a:endParaRPr lang="pt-BR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9812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3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4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10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>
                          <a:solidFill>
                            <a:srgbClr val="FF0000"/>
                          </a:solidFill>
                        </a:rPr>
                        <a:t>2</a:t>
                      </a:r>
                      <a:endParaRPr lang="pt-BR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7</a:t>
                      </a:r>
                      <a:endParaRPr lang="pt-BR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0" name="Gráfico 9"/>
          <p:cNvGraphicFramePr>
            <a:graphicFrameLocks/>
          </p:cNvGraphicFramePr>
          <p:nvPr>
            <p:extLst/>
          </p:nvPr>
        </p:nvGraphicFramePr>
        <p:xfrm>
          <a:off x="6399466" y="3794884"/>
          <a:ext cx="380099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CaixaDeTexto 4"/>
          <p:cNvSpPr txBox="1"/>
          <p:nvPr/>
        </p:nvSpPr>
        <p:spPr>
          <a:xfrm>
            <a:off x="7032105" y="4293096"/>
            <a:ext cx="562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G_1</a:t>
            </a:r>
          </a:p>
        </p:txBody>
      </p:sp>
      <p:sp>
        <p:nvSpPr>
          <p:cNvPr id="14" name="CaixaDeTexto 13"/>
          <p:cNvSpPr txBox="1"/>
          <p:nvPr/>
        </p:nvSpPr>
        <p:spPr>
          <a:xfrm>
            <a:off x="2904739" y="5291916"/>
            <a:ext cx="562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G_3</a:t>
            </a:r>
          </a:p>
        </p:txBody>
      </p:sp>
      <p:graphicFrame>
        <p:nvGraphicFramePr>
          <p:cNvPr id="18" name="Gráfico 17"/>
          <p:cNvGraphicFramePr>
            <a:graphicFrameLocks/>
          </p:cNvGraphicFramePr>
          <p:nvPr>
            <p:extLst/>
          </p:nvPr>
        </p:nvGraphicFramePr>
        <p:xfrm>
          <a:off x="2063553" y="3839016"/>
          <a:ext cx="3994123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9" name="CaixaDeTexto 18"/>
          <p:cNvSpPr txBox="1"/>
          <p:nvPr/>
        </p:nvSpPr>
        <p:spPr>
          <a:xfrm>
            <a:off x="2927649" y="4477762"/>
            <a:ext cx="562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G_1</a:t>
            </a:r>
          </a:p>
        </p:txBody>
      </p:sp>
      <p:sp>
        <p:nvSpPr>
          <p:cNvPr id="20" name="CaixaDeTexto 19"/>
          <p:cNvSpPr txBox="1"/>
          <p:nvPr/>
        </p:nvSpPr>
        <p:spPr>
          <a:xfrm>
            <a:off x="7032104" y="5219908"/>
            <a:ext cx="562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G_3</a:t>
            </a:r>
          </a:p>
        </p:txBody>
      </p:sp>
    </p:spTree>
    <p:extLst>
      <p:ext uri="{BB962C8B-B14F-4D97-AF65-F5344CB8AC3E}">
        <p14:creationId xmlns:p14="http://schemas.microsoft.com/office/powerpoint/2010/main" val="585302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981200" y="836712"/>
            <a:ext cx="8229600" cy="540060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pt-BR" sz="20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Comportamento diferencial dos genótipos frente as variações ambientais</a:t>
            </a:r>
          </a:p>
        </p:txBody>
      </p:sp>
      <p:sp>
        <p:nvSpPr>
          <p:cNvPr id="4" name="Retângulo 3"/>
          <p:cNvSpPr/>
          <p:nvPr/>
        </p:nvSpPr>
        <p:spPr>
          <a:xfrm>
            <a:off x="2463599" y="44625"/>
            <a:ext cx="6981591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itchFamily="34" charset="0"/>
                <a:cs typeface="Arial" pitchFamily="34" charset="0"/>
              </a:rPr>
              <a:t>Interação Genótipos x Ambientes</a:t>
            </a:r>
          </a:p>
        </p:txBody>
      </p:sp>
      <p:graphicFrame>
        <p:nvGraphicFramePr>
          <p:cNvPr id="2" name="Tabela 1"/>
          <p:cNvGraphicFramePr>
            <a:graphicFrameLocks noGrp="1"/>
          </p:cNvGraphicFramePr>
          <p:nvPr>
            <p:extLst/>
          </p:nvPr>
        </p:nvGraphicFramePr>
        <p:xfrm>
          <a:off x="3266433" y="1562759"/>
          <a:ext cx="2687960" cy="18879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19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19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19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719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7597">
                <a:tc rowSpan="2">
                  <a:txBody>
                    <a:bodyPr/>
                    <a:lstStyle/>
                    <a:p>
                      <a:pPr algn="ctr"/>
                      <a:r>
                        <a:rPr lang="pt-BR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Gen.</a:t>
                      </a:r>
                      <a:endParaRPr lang="pt-BR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Ambientes</a:t>
                      </a:r>
                      <a:endParaRPr lang="pt-BR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µ</a:t>
                      </a:r>
                      <a:endParaRPr lang="pt-BR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7597">
                <a:tc vMerge="1">
                  <a:txBody>
                    <a:bodyPr/>
                    <a:lstStyle/>
                    <a:p>
                      <a:endParaRPr lang="pt-BR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pt-BR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pt-BR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7597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1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2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5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3,5</a:t>
                      </a:r>
                      <a:endParaRPr lang="pt-BR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7597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2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5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2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3,5</a:t>
                      </a:r>
                      <a:endParaRPr lang="pt-BR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7597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3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3,5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3,5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3,5</a:t>
                      </a:r>
                      <a:endParaRPr lang="pt-BR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9" name="Gráfico 8"/>
          <p:cNvGraphicFramePr>
            <a:graphicFrameLocks/>
          </p:cNvGraphicFramePr>
          <p:nvPr>
            <p:extLst/>
          </p:nvPr>
        </p:nvGraphicFramePr>
        <p:xfrm>
          <a:off x="2435302" y="3682226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" name="CaixaDeTexto 9"/>
          <p:cNvSpPr txBox="1"/>
          <p:nvPr/>
        </p:nvSpPr>
        <p:spPr>
          <a:xfrm>
            <a:off x="3143673" y="4931876"/>
            <a:ext cx="562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G_1</a:t>
            </a:r>
          </a:p>
        </p:txBody>
      </p:sp>
      <p:sp>
        <p:nvSpPr>
          <p:cNvPr id="11" name="CaixaDeTexto 10"/>
          <p:cNvSpPr txBox="1"/>
          <p:nvPr/>
        </p:nvSpPr>
        <p:spPr>
          <a:xfrm>
            <a:off x="3143673" y="3861048"/>
            <a:ext cx="562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G_2</a:t>
            </a:r>
          </a:p>
        </p:txBody>
      </p:sp>
      <p:graphicFrame>
        <p:nvGraphicFramePr>
          <p:cNvPr id="5" name="Tabela 4"/>
          <p:cNvGraphicFramePr>
            <a:graphicFrameLocks noGrp="1"/>
          </p:cNvGraphicFramePr>
          <p:nvPr>
            <p:extLst/>
          </p:nvPr>
        </p:nvGraphicFramePr>
        <p:xfrm>
          <a:off x="7752184" y="1628800"/>
          <a:ext cx="2484780" cy="15103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82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82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282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7597">
                <a:tc>
                  <a:txBody>
                    <a:bodyPr/>
                    <a:lstStyle/>
                    <a:p>
                      <a:pPr algn="ctr"/>
                      <a:r>
                        <a:rPr lang="pt-BR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Gen.</a:t>
                      </a:r>
                      <a:endParaRPr lang="pt-BR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A 1</a:t>
                      </a:r>
                      <a:endParaRPr lang="pt-BR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b="1" kern="1200" dirty="0" err="1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Rank</a:t>
                      </a:r>
                      <a:endParaRPr lang="pt-BR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7597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1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2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>
                          <a:solidFill>
                            <a:srgbClr val="FF0000"/>
                          </a:solidFill>
                        </a:rPr>
                        <a:t>3</a:t>
                      </a:r>
                      <a:endParaRPr lang="pt-BR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7597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2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5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pt-BR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7597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3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3,5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2</a:t>
                      </a:r>
                      <a:endParaRPr lang="pt-BR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4" name="Tabela 13"/>
          <p:cNvGraphicFramePr>
            <a:graphicFrameLocks noGrp="1"/>
          </p:cNvGraphicFramePr>
          <p:nvPr>
            <p:extLst/>
          </p:nvPr>
        </p:nvGraphicFramePr>
        <p:xfrm>
          <a:off x="7824192" y="4045714"/>
          <a:ext cx="2484780" cy="15103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82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82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282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7597">
                <a:tc>
                  <a:txBody>
                    <a:bodyPr/>
                    <a:lstStyle/>
                    <a:p>
                      <a:pPr algn="ctr"/>
                      <a:r>
                        <a:rPr lang="pt-BR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Gen.</a:t>
                      </a:r>
                      <a:endParaRPr lang="pt-BR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A 2</a:t>
                      </a:r>
                      <a:endParaRPr lang="pt-BR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b="1" kern="1200" dirty="0" err="1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Rank</a:t>
                      </a:r>
                      <a:endParaRPr lang="pt-BR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7597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1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5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pt-BR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7597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2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2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>
                          <a:solidFill>
                            <a:srgbClr val="FF0000"/>
                          </a:solidFill>
                        </a:rPr>
                        <a:t>3</a:t>
                      </a:r>
                      <a:endParaRPr lang="pt-BR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7597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3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3,5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2</a:t>
                      </a:r>
                      <a:endParaRPr lang="pt-BR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43770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3257</TotalTime>
  <Words>2625</Words>
  <Application>Microsoft Office PowerPoint</Application>
  <PresentationFormat>Widescreen</PresentationFormat>
  <Paragraphs>1429</Paragraphs>
  <Slides>45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45</vt:i4>
      </vt:variant>
    </vt:vector>
  </HeadingPairs>
  <TitlesOfParts>
    <vt:vector size="52" baseType="lpstr">
      <vt:lpstr>Arial</vt:lpstr>
      <vt:lpstr>Calibri</vt:lpstr>
      <vt:lpstr>Calibri Light</vt:lpstr>
      <vt:lpstr>Cambria Math</vt:lpstr>
      <vt:lpstr>Century Gothic</vt:lpstr>
      <vt:lpstr>Wingdings</vt:lpstr>
      <vt:lpstr>Tema do Office</vt:lpstr>
      <vt:lpstr>Análise de Experimentos em Genética e Melhoramento de Plantas  Princípios Básicos Da Experimentação e Suas Implicações Na Genética e No Melhoramento De Plantas</vt:lpstr>
      <vt:lpstr>Apresentação do PowerPoint</vt:lpstr>
      <vt:lpstr>Apresentação do PowerPoint</vt:lpstr>
      <vt:lpstr>Apresentação do PowerPoint</vt:lpstr>
      <vt:lpstr>Análise Conjunta de Experimentos</vt:lpstr>
      <vt:lpstr>Análise Conjunta de Experimentos</vt:lpstr>
      <vt:lpstr>Natureza da Interação GxE</vt:lpstr>
      <vt:lpstr>Apresentação do PowerPoint</vt:lpstr>
      <vt:lpstr>Apresentação do PowerPoint</vt:lpstr>
      <vt:lpstr>Vantagens / Desvantagens</vt:lpstr>
      <vt:lpstr>Esquema Fatorial  vs Análise Conjunta de Experimentos</vt:lpstr>
      <vt:lpstr>Ambiente 1: Viçosa / Outono Inverno / 2002</vt:lpstr>
      <vt:lpstr>Ambiente 2: Coimbra / Outono Inverno / 2002</vt:lpstr>
      <vt:lpstr>Sorteio - Planilha de Campo</vt:lpstr>
      <vt:lpstr>Apresentação do PowerPoint</vt:lpstr>
      <vt:lpstr>Aplicações</vt:lpstr>
      <vt:lpstr>Análises de Interação G x A</vt:lpstr>
      <vt:lpstr>Apresentação do PowerPoint</vt:lpstr>
      <vt:lpstr>Apresentação do PowerPoint</vt:lpstr>
      <vt:lpstr>Quantificação da Interação G x A ANOVA Conjunta - Totais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Análise Conjunta de Variância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Exemplo ANOVA Conjunta de Variância Dados de Médias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MELHORAMENTO DO FEIJOEIRO EM UNIVERSIDADES BRASILEIRAS</dc:title>
  <dc:creator>Cliente</dc:creator>
  <cp:lastModifiedBy>Cliente</cp:lastModifiedBy>
  <cp:revision>418</cp:revision>
  <dcterms:created xsi:type="dcterms:W3CDTF">2019-02-04T12:28:37Z</dcterms:created>
  <dcterms:modified xsi:type="dcterms:W3CDTF">2019-09-04T15:05:20Z</dcterms:modified>
</cp:coreProperties>
</file>